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1095" r:id="rId2"/>
    <p:sldId id="1096" r:id="rId3"/>
    <p:sldId id="266" r:id="rId4"/>
    <p:sldId id="267" r:id="rId5"/>
    <p:sldId id="1092" r:id="rId6"/>
    <p:sldId id="1093" r:id="rId7"/>
    <p:sldId id="1097" r:id="rId8"/>
    <p:sldId id="264" r:id="rId9"/>
    <p:sldId id="563" r:id="rId10"/>
    <p:sldId id="257" r:id="rId11"/>
    <p:sldId id="675" r:id="rId12"/>
    <p:sldId id="1101" r:id="rId13"/>
    <p:sldId id="1098" r:id="rId14"/>
    <p:sldId id="1100" r:id="rId15"/>
    <p:sldId id="261" r:id="rId16"/>
    <p:sldId id="1102" r:id="rId17"/>
    <p:sldId id="285" r:id="rId18"/>
    <p:sldId id="284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8C3616-A6E2-4E66-B438-3DAE09ADCCF7}" v="90" dt="2025-04-15T09:19:55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81330"/>
  </p:normalViewPr>
  <p:slideViewPr>
    <p:cSldViewPr snapToGrid="0">
      <p:cViewPr varScale="1">
        <p:scale>
          <a:sx n="51" d="100"/>
          <a:sy n="51" d="100"/>
        </p:scale>
        <p:origin x="12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6F34FD-C579-4EFF-9E7F-19B783435BD9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245E586-2B4D-481A-8DC1-544D9036E857}">
      <dgm:prSet phldrT="[Text]"/>
      <dgm:spPr/>
      <dgm:t>
        <a:bodyPr/>
        <a:lstStyle/>
        <a:p>
          <a:r>
            <a:rPr lang="nl-NL"/>
            <a:t> </a:t>
          </a:r>
        </a:p>
      </dgm:t>
    </dgm:pt>
    <dgm:pt modelId="{78034B03-1ECC-4C12-9EEF-15DD139ECAD0}" type="parTrans" cxnId="{00E13A66-1E3E-4106-AF5B-A5B1C4B3C5F8}">
      <dgm:prSet/>
      <dgm:spPr/>
      <dgm:t>
        <a:bodyPr/>
        <a:lstStyle/>
        <a:p>
          <a:endParaRPr lang="nl-NL"/>
        </a:p>
      </dgm:t>
    </dgm:pt>
    <dgm:pt modelId="{B7261AAB-6A40-4808-9661-5CAF147EC6BF}" type="sibTrans" cxnId="{00E13A66-1E3E-4106-AF5B-A5B1C4B3C5F8}">
      <dgm:prSet/>
      <dgm:spPr/>
      <dgm:t>
        <a:bodyPr/>
        <a:lstStyle/>
        <a:p>
          <a:endParaRPr lang="nl-NL"/>
        </a:p>
      </dgm:t>
    </dgm:pt>
    <dgm:pt modelId="{8300D53E-612A-4E04-87C6-53C77C2E0628}">
      <dgm:prSet phldrT="[Text]"/>
      <dgm:spPr/>
      <dgm:t>
        <a:bodyPr/>
        <a:lstStyle/>
        <a:p>
          <a:r>
            <a:rPr lang="nl-NL"/>
            <a:t> </a:t>
          </a:r>
        </a:p>
      </dgm:t>
    </dgm:pt>
    <dgm:pt modelId="{40ED888B-E57E-4740-AF7B-644EC1F4FD6D}" type="sibTrans" cxnId="{E7851FB9-7AFD-446E-8741-E7C62D00DC67}">
      <dgm:prSet/>
      <dgm:spPr/>
      <dgm:t>
        <a:bodyPr/>
        <a:lstStyle/>
        <a:p>
          <a:endParaRPr lang="nl-NL"/>
        </a:p>
      </dgm:t>
    </dgm:pt>
    <dgm:pt modelId="{88576F6B-4601-4E2C-8569-56D09EBF8B71}" type="parTrans" cxnId="{E7851FB9-7AFD-446E-8741-E7C62D00DC67}">
      <dgm:prSet/>
      <dgm:spPr/>
      <dgm:t>
        <a:bodyPr/>
        <a:lstStyle/>
        <a:p>
          <a:endParaRPr lang="nl-NL"/>
        </a:p>
      </dgm:t>
    </dgm:pt>
    <dgm:pt modelId="{CFB096EB-F053-474D-918F-FD7DE7FC4537}" type="pres">
      <dgm:prSet presAssocID="{676F34FD-C579-4EFF-9E7F-19B783435BD9}" presName="compositeShape" presStyleCnt="0">
        <dgm:presLayoutVars>
          <dgm:chMax val="7"/>
          <dgm:dir/>
          <dgm:resizeHandles val="exact"/>
        </dgm:presLayoutVars>
      </dgm:prSet>
      <dgm:spPr/>
    </dgm:pt>
    <dgm:pt modelId="{6021A51B-6FCB-4DF4-8C40-E0977147351C}" type="pres">
      <dgm:prSet presAssocID="{676F34FD-C579-4EFF-9E7F-19B783435BD9}" presName="wedge1" presStyleLbl="node1" presStyleIdx="0" presStyleCnt="2" custAng="16200000" custLinFactNeighborX="-4012" custLinFactNeighborY="-2532"/>
      <dgm:spPr/>
    </dgm:pt>
    <dgm:pt modelId="{662410B8-B193-4D8A-BAA1-C881051F86C5}" type="pres">
      <dgm:prSet presAssocID="{676F34FD-C579-4EFF-9E7F-19B783435BD9}" presName="dummy1a" presStyleCnt="0"/>
      <dgm:spPr/>
    </dgm:pt>
    <dgm:pt modelId="{00160A19-76A8-46FF-8B6C-CBA11C12BF26}" type="pres">
      <dgm:prSet presAssocID="{676F34FD-C579-4EFF-9E7F-19B783435BD9}" presName="dummy1b" presStyleCnt="0"/>
      <dgm:spPr/>
    </dgm:pt>
    <dgm:pt modelId="{3521DC2D-3E03-4889-8E46-6B6C6EBC8C02}" type="pres">
      <dgm:prSet presAssocID="{676F34FD-C579-4EFF-9E7F-19B783435BD9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5EB30DB3-FF54-4D3B-8D58-08AAD7E61170}" type="pres">
      <dgm:prSet presAssocID="{676F34FD-C579-4EFF-9E7F-19B783435BD9}" presName="wedge2" presStyleLbl="node1" presStyleIdx="1" presStyleCnt="2" custAng="16200000"/>
      <dgm:spPr/>
    </dgm:pt>
    <dgm:pt modelId="{FA5421D8-6DB1-43EC-9786-AC47739E2944}" type="pres">
      <dgm:prSet presAssocID="{676F34FD-C579-4EFF-9E7F-19B783435BD9}" presName="dummy2a" presStyleCnt="0"/>
      <dgm:spPr/>
    </dgm:pt>
    <dgm:pt modelId="{B95523FF-0281-4318-BABB-5967016ECB7A}" type="pres">
      <dgm:prSet presAssocID="{676F34FD-C579-4EFF-9E7F-19B783435BD9}" presName="dummy2b" presStyleCnt="0"/>
      <dgm:spPr/>
    </dgm:pt>
    <dgm:pt modelId="{8E0750DA-B3AE-4066-935B-B8AA3CF1C516}" type="pres">
      <dgm:prSet presAssocID="{676F34FD-C579-4EFF-9E7F-19B783435BD9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  <dgm:pt modelId="{10D2DE80-2C1D-46B2-A987-74974E3CF84E}" type="pres">
      <dgm:prSet presAssocID="{B7261AAB-6A40-4808-9661-5CAF147EC6BF}" presName="arrowWedge1" presStyleLbl="fgSibTrans2D1" presStyleIdx="0" presStyleCnt="2" custAng="16200000" custScaleY="102747" custLinFactNeighborX="-992" custLinFactNeighborY="77"/>
      <dgm:spPr/>
    </dgm:pt>
    <dgm:pt modelId="{D8948E0E-19F1-4B90-936A-D1A1A271EDF2}" type="pres">
      <dgm:prSet presAssocID="{40ED888B-E57E-4740-AF7B-644EC1F4FD6D}" presName="arrowWedge2" presStyleLbl="fgSibTrans2D1" presStyleIdx="1" presStyleCnt="2" custAng="16200000"/>
      <dgm:spPr/>
    </dgm:pt>
  </dgm:ptLst>
  <dgm:cxnLst>
    <dgm:cxn modelId="{86DE4A3B-DC89-4933-B4FE-794DCBF1B100}" type="presOf" srcId="{676F34FD-C579-4EFF-9E7F-19B783435BD9}" destId="{CFB096EB-F053-474D-918F-FD7DE7FC4537}" srcOrd="0" destOrd="0" presId="urn:microsoft.com/office/officeart/2005/8/layout/cycle8"/>
    <dgm:cxn modelId="{00E13A66-1E3E-4106-AF5B-A5B1C4B3C5F8}" srcId="{676F34FD-C579-4EFF-9E7F-19B783435BD9}" destId="{9245E586-2B4D-481A-8DC1-544D9036E857}" srcOrd="0" destOrd="0" parTransId="{78034B03-1ECC-4C12-9EEF-15DD139ECAD0}" sibTransId="{B7261AAB-6A40-4808-9661-5CAF147EC6BF}"/>
    <dgm:cxn modelId="{CF1B4256-39E1-4976-8B01-E8A35A8B4AAF}" type="presOf" srcId="{8300D53E-612A-4E04-87C6-53C77C2E0628}" destId="{8E0750DA-B3AE-4066-935B-B8AA3CF1C516}" srcOrd="1" destOrd="0" presId="urn:microsoft.com/office/officeart/2005/8/layout/cycle8"/>
    <dgm:cxn modelId="{A6B101AE-D837-46C2-A4C3-204CC8E7D56B}" type="presOf" srcId="{9245E586-2B4D-481A-8DC1-544D9036E857}" destId="{3521DC2D-3E03-4889-8E46-6B6C6EBC8C02}" srcOrd="1" destOrd="0" presId="urn:microsoft.com/office/officeart/2005/8/layout/cycle8"/>
    <dgm:cxn modelId="{80972AB6-AAE8-48AC-9823-B6AEE48DF548}" type="presOf" srcId="{8300D53E-612A-4E04-87C6-53C77C2E0628}" destId="{5EB30DB3-FF54-4D3B-8D58-08AAD7E61170}" srcOrd="0" destOrd="0" presId="urn:microsoft.com/office/officeart/2005/8/layout/cycle8"/>
    <dgm:cxn modelId="{E7851FB9-7AFD-446E-8741-E7C62D00DC67}" srcId="{676F34FD-C579-4EFF-9E7F-19B783435BD9}" destId="{8300D53E-612A-4E04-87C6-53C77C2E0628}" srcOrd="1" destOrd="0" parTransId="{88576F6B-4601-4E2C-8569-56D09EBF8B71}" sibTransId="{40ED888B-E57E-4740-AF7B-644EC1F4FD6D}"/>
    <dgm:cxn modelId="{79F7FCF6-A70F-4F02-99E0-50BDB441AB6D}" type="presOf" srcId="{9245E586-2B4D-481A-8DC1-544D9036E857}" destId="{6021A51B-6FCB-4DF4-8C40-E0977147351C}" srcOrd="0" destOrd="0" presId="urn:microsoft.com/office/officeart/2005/8/layout/cycle8"/>
    <dgm:cxn modelId="{6520E31F-0027-4C25-8F36-1C6E553C3160}" type="presParOf" srcId="{CFB096EB-F053-474D-918F-FD7DE7FC4537}" destId="{6021A51B-6FCB-4DF4-8C40-E0977147351C}" srcOrd="0" destOrd="0" presId="urn:microsoft.com/office/officeart/2005/8/layout/cycle8"/>
    <dgm:cxn modelId="{03FF8035-E40A-4B54-9C4E-E4328A7FE8BB}" type="presParOf" srcId="{CFB096EB-F053-474D-918F-FD7DE7FC4537}" destId="{662410B8-B193-4D8A-BAA1-C881051F86C5}" srcOrd="1" destOrd="0" presId="urn:microsoft.com/office/officeart/2005/8/layout/cycle8"/>
    <dgm:cxn modelId="{674FD813-987B-4591-B54A-0DDA03BE1531}" type="presParOf" srcId="{CFB096EB-F053-474D-918F-FD7DE7FC4537}" destId="{00160A19-76A8-46FF-8B6C-CBA11C12BF26}" srcOrd="2" destOrd="0" presId="urn:microsoft.com/office/officeart/2005/8/layout/cycle8"/>
    <dgm:cxn modelId="{A1ADF4EF-716C-4F73-995D-4DF4A6DBC82A}" type="presParOf" srcId="{CFB096EB-F053-474D-918F-FD7DE7FC4537}" destId="{3521DC2D-3E03-4889-8E46-6B6C6EBC8C02}" srcOrd="3" destOrd="0" presId="urn:microsoft.com/office/officeart/2005/8/layout/cycle8"/>
    <dgm:cxn modelId="{5A5676B3-1EB0-4069-8196-091C58D99A27}" type="presParOf" srcId="{CFB096EB-F053-474D-918F-FD7DE7FC4537}" destId="{5EB30DB3-FF54-4D3B-8D58-08AAD7E61170}" srcOrd="4" destOrd="0" presId="urn:microsoft.com/office/officeart/2005/8/layout/cycle8"/>
    <dgm:cxn modelId="{A7684C1A-CE1C-4ED0-9559-384520942179}" type="presParOf" srcId="{CFB096EB-F053-474D-918F-FD7DE7FC4537}" destId="{FA5421D8-6DB1-43EC-9786-AC47739E2944}" srcOrd="5" destOrd="0" presId="urn:microsoft.com/office/officeart/2005/8/layout/cycle8"/>
    <dgm:cxn modelId="{B6BDD7C9-2BBC-47F9-85FC-28146994E04F}" type="presParOf" srcId="{CFB096EB-F053-474D-918F-FD7DE7FC4537}" destId="{B95523FF-0281-4318-BABB-5967016ECB7A}" srcOrd="6" destOrd="0" presId="urn:microsoft.com/office/officeart/2005/8/layout/cycle8"/>
    <dgm:cxn modelId="{5CC042B6-3485-4D70-91E4-B761258EC8DB}" type="presParOf" srcId="{CFB096EB-F053-474D-918F-FD7DE7FC4537}" destId="{8E0750DA-B3AE-4066-935B-B8AA3CF1C516}" srcOrd="7" destOrd="0" presId="urn:microsoft.com/office/officeart/2005/8/layout/cycle8"/>
    <dgm:cxn modelId="{CB81C9D1-8274-4576-89F3-32E5DB7C87A6}" type="presParOf" srcId="{CFB096EB-F053-474D-918F-FD7DE7FC4537}" destId="{10D2DE80-2C1D-46B2-A987-74974E3CF84E}" srcOrd="8" destOrd="0" presId="urn:microsoft.com/office/officeart/2005/8/layout/cycle8"/>
    <dgm:cxn modelId="{E2775BB6-A84E-4A9F-B62F-A3DF434F1892}" type="presParOf" srcId="{CFB096EB-F053-474D-918F-FD7DE7FC4537}" destId="{D8948E0E-19F1-4B90-936A-D1A1A271EDF2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1A51B-6FCB-4DF4-8C40-E0977147351C}">
      <dsp:nvSpPr>
        <dsp:cNvPr id="0" name=""/>
        <dsp:cNvSpPr/>
      </dsp:nvSpPr>
      <dsp:spPr>
        <a:xfrm rot="16200000">
          <a:off x="1828082" y="300244"/>
          <a:ext cx="4551680" cy="4551680"/>
        </a:xfrm>
        <a:prstGeom prst="pie">
          <a:avLst>
            <a:gd name="adj1" fmla="val 1620000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 </a:t>
          </a:r>
        </a:p>
      </dsp:txBody>
      <dsp:txXfrm>
        <a:off x="3291122" y="468223"/>
        <a:ext cx="1625600" cy="2167466"/>
      </dsp:txXfrm>
    </dsp:sp>
    <dsp:sp modelId="{5EB30DB3-FF54-4D3B-8D58-08AAD7E61170}">
      <dsp:nvSpPr>
        <dsp:cNvPr id="0" name=""/>
        <dsp:cNvSpPr/>
      </dsp:nvSpPr>
      <dsp:spPr>
        <a:xfrm rot="16200000">
          <a:off x="1793949" y="415493"/>
          <a:ext cx="4551680" cy="455168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 </a:t>
          </a:r>
        </a:p>
      </dsp:txBody>
      <dsp:txXfrm>
        <a:off x="3256989" y="2631728"/>
        <a:ext cx="1625600" cy="2167466"/>
      </dsp:txXfrm>
    </dsp:sp>
    <dsp:sp modelId="{10D2DE80-2C1D-46B2-A987-74974E3CF84E}">
      <dsp:nvSpPr>
        <dsp:cNvPr id="0" name=""/>
        <dsp:cNvSpPr/>
      </dsp:nvSpPr>
      <dsp:spPr>
        <a:xfrm rot="16200000">
          <a:off x="1495568" y="-47844"/>
          <a:ext cx="5115221" cy="5255736"/>
        </a:xfrm>
        <a:prstGeom prst="circularArrow">
          <a:avLst>
            <a:gd name="adj1" fmla="val 5085"/>
            <a:gd name="adj2" fmla="val 327528"/>
            <a:gd name="adj3" fmla="val 5072472"/>
            <a:gd name="adj4" fmla="val 162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48E0E-19F1-4B90-936A-D1A1A271EDF2}">
      <dsp:nvSpPr>
        <dsp:cNvPr id="0" name=""/>
        <dsp:cNvSpPr/>
      </dsp:nvSpPr>
      <dsp:spPr>
        <a:xfrm rot="16200000">
          <a:off x="1512178" y="133722"/>
          <a:ext cx="5115221" cy="5115221"/>
        </a:xfrm>
        <a:prstGeom prst="circularArrow">
          <a:avLst>
            <a:gd name="adj1" fmla="val 5085"/>
            <a:gd name="adj2" fmla="val 327528"/>
            <a:gd name="adj3" fmla="val 158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8F983-8EA9-49EC-AFF0-6C7AE1F1C6D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EBC37-922F-4790-9D0F-9D1A65CD2F2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10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do we achieve these goals? Much research has been carried out on the matter, some of the most established work and book are … They provide techniques that enable the workshops organizers to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Create an environment in which participants learn from one another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And question their assumptions instead of trying to ‘win the argument’</a:t>
            </a:r>
          </a:p>
        </p:txBody>
      </p:sp>
    </p:spTree>
    <p:extLst>
      <p:ext uri="{BB962C8B-B14F-4D97-AF65-F5344CB8AC3E}">
        <p14:creationId xmlns:p14="http://schemas.microsoft.com/office/powerpoint/2010/main" val="1059166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404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5C5D-04F4-2DB5-92FD-7CA82BC0B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E9827-6301-FB4B-44DD-E213C5011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121FD-6974-5755-23E0-86D902BDB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4B74C-23BD-7019-B8D1-B6BD3249F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F68F5-9E63-4FA3-31BC-DD6B008BB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42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B442-16F2-8446-3B63-DC34033ED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EE9E8-E320-A577-7E2D-FF6456B4D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7CB83-3AEF-65D6-F87D-262438FBF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7C65A-E3FC-1FB0-22AE-15801DDA6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23E2D-0CA1-2BBA-3636-9042BAE3F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46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0941C2-1EEA-86D0-3216-00C99D0EED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3A03D3-D772-0A36-45F1-A5B738503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E740E-8771-7718-9B66-D3F481F76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BC850-C2E7-478A-3DB9-BC98B4C06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F3890-FEB1-D791-16FD-021AC2373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243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1" y="1980002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1" y="907202"/>
            <a:ext cx="11159196" cy="936103"/>
          </a:xfrm>
        </p:spPr>
        <p:txBody>
          <a:bodyPr/>
          <a:lstStyle>
            <a:lvl1pPr>
              <a:defRPr b="1"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sz="18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7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4"/>
            <a:ext cx="321175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4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3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1"/>
            <a:ext cx="321175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5" y="2084658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3"/>
            <a:ext cx="1854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>
                <a:latin typeface="+mj-lt"/>
                <a:cs typeface="Arial" panose="020B0604020202020204" pitchFamily="34" charset="0"/>
              </a:rPr>
              <a:t>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3"/>
            <a:ext cx="1854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 typeface="Arial" panose="020B0604020202020204" pitchFamily="34" charset="0"/>
              <a:buChar char="•"/>
            </a:pPr>
            <a:r>
              <a:rPr lang="nl-NL" sz="100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>
                <a:latin typeface="+mj-lt"/>
                <a:cs typeface="Arial" panose="020B0604020202020204" pitchFamily="34" charset="0"/>
              </a:rPr>
              <a:t>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54" lvl="1" indent="-180970">
              <a:buFont typeface="Arial" panose="020B0604020202020204" pitchFamily="34" charset="0"/>
              <a:buChar char="•"/>
            </a:pPr>
            <a:r>
              <a:rPr lang="nl-NL" sz="100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>
                <a:latin typeface="+mj-lt"/>
                <a:cs typeface="Arial" panose="020B0604020202020204" pitchFamily="34" charset="0"/>
              </a:rPr>
              <a:t>.)</a:t>
            </a:r>
            <a:endParaRPr lang="en-US"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3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7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2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6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106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2943-943F-781A-927B-9210B392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A517C-CE71-008E-F7BA-0EDEF9285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DDC5F-EC9F-B818-06B4-88EB05C02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B87DE-7D1C-8022-5B0B-CD17CDECC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D4AFA-8107-6252-1E9C-29D7239AB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736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96E2E-6BEE-268C-84A9-680F21DC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5D607-9664-E225-1BF4-B06605806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3C0A4-95B4-930E-159B-3C125D49E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A7883-F5DC-B73E-42A9-9A5A30FE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71304-F4BD-1D77-30E5-0A6FF929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38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6241E-8023-31A0-FFB3-1A810F4C4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B13F4-9F85-E0ED-AF61-AB63FF7FC1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B6419-C957-168C-4E3A-A9D5670A9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A4D47-185A-FE7C-CDFA-B8760C8C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DC58F9-6929-ECBC-5488-DBF717B7B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EC3A9-800C-5F37-FAB7-FE4387A1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31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6055C-4939-2D15-F5C7-CD0EDE18B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EE1F7-28CE-AEB7-6E34-C275CB247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395584-E34F-BE2E-6D13-D842498F6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B42EDF-0678-EA9E-001B-740C09FB5E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2D4F39-39F8-EB11-E5DA-F1A6A57BF0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8B91FB-98BB-51EF-38CC-85BD56A73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EB35E6-6968-97B9-FD13-A87209FAD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2F64F-D8F1-36DB-8E29-1B409E49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42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DC40E-739D-DE88-2D56-D81454FD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33057D-735E-61AF-3AA3-4532AF88D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E4A9D-386E-6C8E-4ABD-065EED842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1EAAE6-E77F-8CAF-1BB9-C149F5F7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69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F515D4-ABDB-7DAF-DBBB-E6D1B63AC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76297-8023-7B82-138C-4F8644C0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A0068-AF66-82E7-67C9-076663D9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942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40937-1682-B113-B902-2E9033858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91BFF-A7CB-D479-9C5A-DFB01F41F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7B071B-DED7-EBFD-BF5B-CCC7BC7FF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D57A68-E96E-1E76-A159-B451FC58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83C10A-1E10-425A-ADDF-03D66BF2D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BDD26-37A1-6D55-74BF-D314F16D6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7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9DD0-8CCC-F5A4-430B-67C44F315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F1748-B7BE-A80E-3C7A-39A83613D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018E79-F21D-FD90-289F-48C053556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209F6-3763-16CC-929D-C9F029D4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9B4E4-1523-0D69-2FD9-3C3D8B7E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0390E9-4B82-693D-2805-AB2533A6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33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91EF3-0DE5-F2FD-FFE4-69EC2A3C5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1AA6C-2049-95BA-88F8-F4253A5B9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10D49-14BA-8A4E-9B91-B561012DE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30D3D3-F515-4F4F-AC77-D3B366225CCA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7640B-8572-4383-F8F2-7461A2E91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48AE6-ED9E-79A7-F959-C23792861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563941-EEE4-4887-A847-0346BC290C2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34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343E8BC0-088C-BCD9-A7C9-14FF734EF7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0234464"/>
              </p:ext>
            </p:extLst>
          </p:nvPr>
        </p:nvGraphicFramePr>
        <p:xfrm>
          <a:off x="2031999" y="719666"/>
          <a:ext cx="835632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C6B46873-C626-6C1A-7704-D97163F10693}"/>
              </a:ext>
            </a:extLst>
          </p:cNvPr>
          <p:cNvSpPr txBox="1"/>
          <p:nvPr/>
        </p:nvSpPr>
        <p:spPr>
          <a:xfrm>
            <a:off x="4862144" y="863610"/>
            <a:ext cx="2350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Outside</a:t>
            </a:r>
            <a:r>
              <a:rPr lang="nl-NL" dirty="0"/>
              <a:t> 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2860C6-9D6B-B411-3E7B-A1DC97D3CA35}"/>
              </a:ext>
            </a:extLst>
          </p:cNvPr>
          <p:cNvSpPr txBox="1"/>
          <p:nvPr/>
        </p:nvSpPr>
        <p:spPr>
          <a:xfrm>
            <a:off x="1158743" y="4131558"/>
            <a:ext cx="2088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err="1"/>
              <a:t>Societal</a:t>
            </a:r>
            <a:r>
              <a:rPr lang="nl-NL"/>
              <a:t> </a:t>
            </a:r>
            <a:br>
              <a:rPr lang="nl-NL"/>
            </a:br>
            <a:r>
              <a:rPr lang="nl-NL"/>
              <a:t>Partners</a:t>
            </a:r>
          </a:p>
        </p:txBody>
      </p:sp>
      <p:pic>
        <p:nvPicPr>
          <p:cNvPr id="26" name="Graphic 25" descr="Research outline">
            <a:extLst>
              <a:ext uri="{FF2B5EF4-FFF2-40B4-BE49-F238E27FC236}">
                <a16:creationId xmlns:a16="http://schemas.microsoft.com/office/drawing/2014/main" id="{0A238A90-C754-4DE1-2690-779FFD7505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47205" y="2898485"/>
            <a:ext cx="1295701" cy="1260298"/>
          </a:xfrm>
          <a:prstGeom prst="rect">
            <a:avLst/>
          </a:prstGeom>
        </p:spPr>
      </p:pic>
      <p:pic>
        <p:nvPicPr>
          <p:cNvPr id="27" name="Graphic 26" descr="Scientist female with solid fill">
            <a:extLst>
              <a:ext uri="{FF2B5EF4-FFF2-40B4-BE49-F238E27FC236}">
                <a16:creationId xmlns:a16="http://schemas.microsoft.com/office/drawing/2014/main" id="{34D8AA12-D3FA-5788-0521-50DEE1FA5A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477017" y="2898485"/>
            <a:ext cx="1599956" cy="155623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2B42B42-7372-C252-71B2-A434591E5C5A}"/>
              </a:ext>
            </a:extLst>
          </p:cNvPr>
          <p:cNvSpPr txBox="1"/>
          <p:nvPr/>
        </p:nvSpPr>
        <p:spPr>
          <a:xfrm>
            <a:off x="9459865" y="4449402"/>
            <a:ext cx="1488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/>
              <a:t>Research &amp; </a:t>
            </a:r>
            <a:r>
              <a:rPr lang="nl-NL" err="1"/>
              <a:t>Education</a:t>
            </a:r>
            <a:endParaRPr lang="nl-NL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020BB8-CA17-596C-9719-9F5F7D994F45}"/>
              </a:ext>
            </a:extLst>
          </p:cNvPr>
          <p:cNvSpPr txBox="1"/>
          <p:nvPr/>
        </p:nvSpPr>
        <p:spPr>
          <a:xfrm>
            <a:off x="4979648" y="3699928"/>
            <a:ext cx="2088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>
                <a:solidFill>
                  <a:schemeClr val="bg1"/>
                </a:solidFill>
              </a:rPr>
              <a:t>Business </a:t>
            </a:r>
            <a:br>
              <a:rPr lang="nl-NL" sz="2800">
                <a:solidFill>
                  <a:schemeClr val="bg1"/>
                </a:solidFill>
              </a:rPr>
            </a:br>
            <a:r>
              <a:rPr lang="nl-NL" sz="2800">
                <a:solidFill>
                  <a:schemeClr val="bg1"/>
                </a:solidFill>
              </a:rPr>
              <a:t>Developer</a:t>
            </a:r>
          </a:p>
        </p:txBody>
      </p:sp>
      <p:pic>
        <p:nvPicPr>
          <p:cNvPr id="30" name="Graphic 29" descr="City with solid fill">
            <a:extLst>
              <a:ext uri="{FF2B5EF4-FFF2-40B4-BE49-F238E27FC236}">
                <a16:creationId xmlns:a16="http://schemas.microsoft.com/office/drawing/2014/main" id="{85527C63-5F1C-A95C-103F-4C60B949DF1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98951" y="2653739"/>
            <a:ext cx="1740065" cy="169252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6A5001B-6393-161F-6DC6-FAE73C026420}"/>
              </a:ext>
            </a:extLst>
          </p:cNvPr>
          <p:cNvSpPr txBox="1"/>
          <p:nvPr/>
        </p:nvSpPr>
        <p:spPr>
          <a:xfrm>
            <a:off x="4979648" y="2051332"/>
            <a:ext cx="2088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>
                <a:solidFill>
                  <a:schemeClr val="bg1"/>
                </a:solidFill>
              </a:rPr>
              <a:t>Impact </a:t>
            </a:r>
            <a:br>
              <a:rPr lang="nl-NL" sz="2800">
                <a:solidFill>
                  <a:schemeClr val="bg1"/>
                </a:solidFill>
              </a:rPr>
            </a:br>
            <a:r>
              <a:rPr lang="nl-NL" sz="2800">
                <a:solidFill>
                  <a:schemeClr val="bg1"/>
                </a:solidFill>
              </a:rPr>
              <a:t>Developer</a:t>
            </a:r>
          </a:p>
        </p:txBody>
      </p:sp>
      <p:pic>
        <p:nvPicPr>
          <p:cNvPr id="32" name="Graphic 31" descr="Handshake with solid fill">
            <a:extLst>
              <a:ext uri="{FF2B5EF4-FFF2-40B4-BE49-F238E27FC236}">
                <a16:creationId xmlns:a16="http://schemas.microsoft.com/office/drawing/2014/main" id="{7E343D32-101B-C7D2-730B-6A6F9A0815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638799" y="2971800"/>
            <a:ext cx="940087" cy="914400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72050E4-56BF-9E6A-8E33-4AE1A418AFF2}"/>
              </a:ext>
            </a:extLst>
          </p:cNvPr>
          <p:cNvSpPr/>
          <p:nvPr/>
        </p:nvSpPr>
        <p:spPr>
          <a:xfrm>
            <a:off x="3268494" y="1232942"/>
            <a:ext cx="2180200" cy="8183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Grant </a:t>
            </a:r>
            <a:br>
              <a:rPr lang="nl-NL"/>
            </a:br>
            <a:r>
              <a:rPr lang="nl-NL"/>
              <a:t>support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6A89723-11E5-8A9D-A425-4E51D34F86B9}"/>
              </a:ext>
            </a:extLst>
          </p:cNvPr>
          <p:cNvSpPr/>
          <p:nvPr/>
        </p:nvSpPr>
        <p:spPr>
          <a:xfrm>
            <a:off x="6980293" y="3314300"/>
            <a:ext cx="2180200" cy="81839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Communication </a:t>
            </a:r>
            <a:br>
              <a:rPr lang="nl-NL"/>
            </a:br>
            <a:r>
              <a:rPr lang="nl-NL"/>
              <a:t>support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8621712-0970-2F9D-AFEF-3D31A288140A}"/>
              </a:ext>
            </a:extLst>
          </p:cNvPr>
          <p:cNvSpPr/>
          <p:nvPr/>
        </p:nvSpPr>
        <p:spPr>
          <a:xfrm>
            <a:off x="3268493" y="4660882"/>
            <a:ext cx="2180200" cy="81839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err="1"/>
              <a:t>Commercialization</a:t>
            </a:r>
            <a:r>
              <a:rPr lang="nl-NL"/>
              <a:t> </a:t>
            </a:r>
            <a:br>
              <a:rPr lang="nl-NL"/>
            </a:br>
            <a:r>
              <a:rPr lang="nl-NL"/>
              <a:t>support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C0C4E6-1914-D3D4-8636-1892CEA77161}"/>
              </a:ext>
            </a:extLst>
          </p:cNvPr>
          <p:cNvSpPr txBox="1"/>
          <p:nvPr/>
        </p:nvSpPr>
        <p:spPr>
          <a:xfrm>
            <a:off x="4862144" y="5479272"/>
            <a:ext cx="2286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Inside out</a:t>
            </a:r>
          </a:p>
        </p:txBody>
      </p:sp>
    </p:spTree>
    <p:extLst>
      <p:ext uri="{BB962C8B-B14F-4D97-AF65-F5344CB8AC3E}">
        <p14:creationId xmlns:p14="http://schemas.microsoft.com/office/powerpoint/2010/main" val="302953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87B1C4-4D78-AA88-CC83-AB0E31E79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Aptos SemiBold" panose="020B0004020202020204" pitchFamily="34" charset="0"/>
              </a:rPr>
              <a:t>How </a:t>
            </a:r>
            <a:r>
              <a:rPr lang="nl-NL" sz="3600" b="1" dirty="0" err="1">
                <a:latin typeface="Aptos SemiBold" panose="020B0004020202020204" pitchFamily="34" charset="0"/>
              </a:rPr>
              <a:t>to</a:t>
            </a:r>
            <a:r>
              <a:rPr lang="nl-NL" sz="3600" b="1" dirty="0">
                <a:latin typeface="Aptos SemiBold" panose="020B0004020202020204" pitchFamily="34" charset="0"/>
              </a:rPr>
              <a:t> </a:t>
            </a:r>
            <a:r>
              <a:rPr lang="nl-NL" sz="3600" b="1" dirty="0" err="1">
                <a:latin typeface="Aptos SemiBold" panose="020B0004020202020204" pitchFamily="34" charset="0"/>
              </a:rPr>
              <a:t>unravel</a:t>
            </a:r>
            <a:r>
              <a:rPr lang="nl-NL" sz="3600" b="1" dirty="0">
                <a:latin typeface="Aptos SemiBold" panose="020B0004020202020204" pitchFamily="34" charset="0"/>
              </a:rPr>
              <a:t> complex </a:t>
            </a:r>
            <a:r>
              <a:rPr lang="nl-NL" sz="3600" b="1" dirty="0" err="1">
                <a:latin typeface="Aptos SemiBold" panose="020B0004020202020204" pitchFamily="34" charset="0"/>
              </a:rPr>
              <a:t>problems</a:t>
            </a:r>
            <a:r>
              <a:rPr lang="nl-NL" sz="3600" b="1" dirty="0">
                <a:latin typeface="Aptos SemiBold" panose="020B0004020202020204" pitchFamily="34" charset="0"/>
              </a:rPr>
              <a:t>?</a:t>
            </a:r>
            <a:endParaRPr lang="en-US" sz="3600" b="1" dirty="0">
              <a:latin typeface="Aptos SemiBold" panose="020B0004020202020204" pitchFamily="34" charset="0"/>
            </a:endParaRPr>
          </a:p>
        </p:txBody>
      </p:sp>
      <p:pic>
        <p:nvPicPr>
          <p:cNvPr id="2" name="Picture 1" descr="A screenshot of a video game&#10;&#10;Description automatically generated">
            <a:extLst>
              <a:ext uri="{FF2B5EF4-FFF2-40B4-BE49-F238E27FC236}">
                <a16:creationId xmlns:a16="http://schemas.microsoft.com/office/drawing/2014/main" id="{D84AF03D-1058-8DF3-8852-704AC0C55A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625" y="-976869"/>
            <a:ext cx="10384078" cy="88117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C09B78-3591-2EC5-ABB1-9DDA5BFB39AC}"/>
              </a:ext>
            </a:extLst>
          </p:cNvPr>
          <p:cNvSpPr txBox="1"/>
          <p:nvPr/>
        </p:nvSpPr>
        <p:spPr>
          <a:xfrm>
            <a:off x="1021701" y="2493787"/>
            <a:ext cx="4337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tos Display" panose="020B0004020202020204" pitchFamily="34" charset="0"/>
              </a:rPr>
              <a:t>Developing the problem understanding from a </a:t>
            </a:r>
            <a:r>
              <a:rPr lang="en-GB" b="1" dirty="0">
                <a:latin typeface="Aptos Display" panose="020B0004020202020204" pitchFamily="34" charset="0"/>
              </a:rPr>
              <a:t>multistakeholder perspective</a:t>
            </a:r>
            <a:r>
              <a:rPr lang="en-GB" dirty="0">
                <a:latin typeface="Aptos Display" panose="020B0004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25852C-C077-D0BB-66A7-3F8E06AA363C}"/>
              </a:ext>
            </a:extLst>
          </p:cNvPr>
          <p:cNvSpPr txBox="1"/>
          <p:nvPr/>
        </p:nvSpPr>
        <p:spPr>
          <a:xfrm>
            <a:off x="1021701" y="3861902"/>
            <a:ext cx="4456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tos Display" panose="020B0004020202020204" pitchFamily="34" charset="0"/>
              </a:rPr>
              <a:t>Deep dive into </a:t>
            </a:r>
            <a:r>
              <a:rPr lang="en-GB" b="1" dirty="0">
                <a:latin typeface="Aptos Display" panose="020B0004020202020204" pitchFamily="34" charset="0"/>
              </a:rPr>
              <a:t>the dynamics and behaviours at play</a:t>
            </a:r>
            <a:r>
              <a:rPr lang="en-GB" dirty="0">
                <a:latin typeface="Aptos Display" panose="020B0004020202020204" pitchFamily="34" charset="0"/>
              </a:rPr>
              <a:t> in the context of the problem.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140E05-5CC4-5982-CB50-A8414312A497}"/>
              </a:ext>
            </a:extLst>
          </p:cNvPr>
          <p:cNvSpPr txBox="1"/>
          <p:nvPr/>
        </p:nvSpPr>
        <p:spPr>
          <a:xfrm>
            <a:off x="1021701" y="5230016"/>
            <a:ext cx="5174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tos Display" panose="020B0004020202020204" pitchFamily="34" charset="0"/>
              </a:rPr>
              <a:t>Modelling and simulating potential </a:t>
            </a:r>
          </a:p>
          <a:p>
            <a:r>
              <a:rPr lang="en-GB" b="1" dirty="0">
                <a:latin typeface="Aptos Display" panose="020B0004020202020204" pitchFamily="34" charset="0"/>
              </a:rPr>
              <a:t>systems interventions.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7ECAAB-BE4E-9B8C-EA43-6BA6143D659D}"/>
              </a:ext>
            </a:extLst>
          </p:cNvPr>
          <p:cNvSpPr txBox="1"/>
          <p:nvPr/>
        </p:nvSpPr>
        <p:spPr>
          <a:xfrm>
            <a:off x="454995" y="2401453"/>
            <a:ext cx="93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ptos SemiBold" panose="020B0004020202020204" pitchFamily="34" charset="0"/>
              </a:rPr>
              <a:t>1.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1BDEA1-0366-3AAE-9C13-764CC990E1E8}"/>
              </a:ext>
            </a:extLst>
          </p:cNvPr>
          <p:cNvSpPr txBox="1"/>
          <p:nvPr/>
        </p:nvSpPr>
        <p:spPr>
          <a:xfrm>
            <a:off x="454995" y="3796212"/>
            <a:ext cx="93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ptos SemiBold" panose="020B0004020202020204" pitchFamily="34" charset="0"/>
              </a:rPr>
              <a:t>2.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E7A1CC-C52D-AE42-9BB0-10829DBD1B79}"/>
              </a:ext>
            </a:extLst>
          </p:cNvPr>
          <p:cNvSpPr txBox="1"/>
          <p:nvPr/>
        </p:nvSpPr>
        <p:spPr>
          <a:xfrm>
            <a:off x="454994" y="5137682"/>
            <a:ext cx="93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ptos SemiBold" panose="020B0004020202020204" pitchFamily="34" charset="0"/>
              </a:rPr>
              <a:t>3.</a:t>
            </a:r>
          </a:p>
        </p:txBody>
      </p:sp>
      <p:pic>
        <p:nvPicPr>
          <p:cNvPr id="9" name="Google Shape;368;p28">
            <a:extLst>
              <a:ext uri="{FF2B5EF4-FFF2-40B4-BE49-F238E27FC236}">
                <a16:creationId xmlns:a16="http://schemas.microsoft.com/office/drawing/2014/main" id="{D029B0F6-1BC4-1E5D-5F40-F714B3DAED1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4012" y="1249379"/>
            <a:ext cx="1523941" cy="841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1233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EED89F89-B55A-F51C-5E84-B258C467A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96" y="252246"/>
            <a:ext cx="11760451" cy="62327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8F48DED-6143-8710-C893-A49D226B3C4F}"/>
              </a:ext>
            </a:extLst>
          </p:cNvPr>
          <p:cNvGrpSpPr/>
          <p:nvPr/>
        </p:nvGrpSpPr>
        <p:grpSpPr>
          <a:xfrm>
            <a:off x="1950721" y="5678540"/>
            <a:ext cx="3765849" cy="775724"/>
            <a:chOff x="1463040" y="4258905"/>
            <a:chExt cx="2824387" cy="58179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14A35D6-FD64-8BB5-6AD7-3B8D52B0B356}"/>
                </a:ext>
              </a:extLst>
            </p:cNvPr>
            <p:cNvSpPr txBox="1"/>
            <p:nvPr/>
          </p:nvSpPr>
          <p:spPr>
            <a:xfrm>
              <a:off x="1732788" y="4494449"/>
              <a:ext cx="2377440" cy="3462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Causal Loop Diagrams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AD0B948-AC53-C2AC-B853-EF2B024822B8}"/>
                </a:ext>
              </a:extLst>
            </p:cNvPr>
            <p:cNvCxnSpPr>
              <a:cxnSpLocks/>
            </p:cNvCxnSpPr>
            <p:nvPr/>
          </p:nvCxnSpPr>
          <p:spPr>
            <a:xfrm>
              <a:off x="1463040" y="4258905"/>
              <a:ext cx="274320" cy="33138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E9B4265-9617-EF74-C5B5-B6EDA6D0EB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5675" y="4258905"/>
              <a:ext cx="301752" cy="33832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4BD8BF4-EECD-A593-3759-BB8DD8C54E89}"/>
              </a:ext>
            </a:extLst>
          </p:cNvPr>
          <p:cNvSpPr txBox="1"/>
          <p:nvPr/>
        </p:nvSpPr>
        <p:spPr>
          <a:xfrm>
            <a:off x="2450592" y="695745"/>
            <a:ext cx="729081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4800"/>
              <a:t>The Polder Methodology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08ED3F8-7C68-5834-6953-7F2C8BDB2F58}"/>
              </a:ext>
            </a:extLst>
          </p:cNvPr>
          <p:cNvCxnSpPr>
            <a:cxnSpLocks/>
          </p:cNvCxnSpPr>
          <p:nvPr/>
        </p:nvCxnSpPr>
        <p:spPr>
          <a:xfrm>
            <a:off x="7412737" y="5052684"/>
            <a:ext cx="83570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75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sualisation of methodology green.png" descr="Visualisation of methodology green.png">
            <a:extLst>
              <a:ext uri="{FF2B5EF4-FFF2-40B4-BE49-F238E27FC236}">
                <a16:creationId xmlns:a16="http://schemas.microsoft.com/office/drawing/2014/main" id="{FC86C2C3-23EE-73F4-EA7E-0F219CA0A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67" y="1560382"/>
            <a:ext cx="12226333" cy="37372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A blue and green text on a black background&#10;&#10;Description automatically generated">
            <a:extLst>
              <a:ext uri="{FF2B5EF4-FFF2-40B4-BE49-F238E27FC236}">
                <a16:creationId xmlns:a16="http://schemas.microsoft.com/office/drawing/2014/main" id="{A2101906-FDB7-0D89-8CD4-2C061A211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152" y="5539322"/>
            <a:ext cx="2105696" cy="69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65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oup of loudspeakers on a pole&#10;&#10;AI-generated content may be incorrect.">
            <a:extLst>
              <a:ext uri="{FF2B5EF4-FFF2-40B4-BE49-F238E27FC236}">
                <a16:creationId xmlns:a16="http://schemas.microsoft.com/office/drawing/2014/main" id="{DABC488B-DD82-68BE-58D3-178A956DA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9"/>
          <a:stretch/>
        </p:blipFill>
        <p:spPr>
          <a:xfrm>
            <a:off x="-60771" y="0"/>
            <a:ext cx="5500201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52D399F-28EB-089C-6E98-119F72B4DAD2}"/>
              </a:ext>
            </a:extLst>
          </p:cNvPr>
          <p:cNvSpPr/>
          <p:nvPr/>
        </p:nvSpPr>
        <p:spPr>
          <a:xfrm>
            <a:off x="0" y="0"/>
            <a:ext cx="543943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5FEA63-2A03-90D8-C679-E3CC727F1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454" y="915207"/>
            <a:ext cx="9042370" cy="8256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A3E406-9972-082B-37F8-0EDB80B61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8061" y="1893067"/>
            <a:ext cx="6824416" cy="17437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501873-2CA4-A45E-F619-C5A850C4D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3852" y="3960829"/>
            <a:ext cx="7177236" cy="18335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9DDDBA-0FB6-0406-5644-3107C7B3E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62" y="5401460"/>
            <a:ext cx="3922337" cy="1325563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To tell a story that is true but also contains some bluffing.</a:t>
            </a:r>
          </a:p>
        </p:txBody>
      </p:sp>
    </p:spTree>
    <p:extLst>
      <p:ext uri="{BB962C8B-B14F-4D97-AF65-F5344CB8AC3E}">
        <p14:creationId xmlns:p14="http://schemas.microsoft.com/office/powerpoint/2010/main" val="3040441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31FDF605-F8C8-02F2-8592-A3BC8CF63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720" y="394001"/>
            <a:ext cx="808172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57E29B-E5B5-D12A-F6A2-F99857D27C58}"/>
              </a:ext>
            </a:extLst>
          </p:cNvPr>
          <p:cNvSpPr txBox="1"/>
          <p:nvPr/>
        </p:nvSpPr>
        <p:spPr>
          <a:xfrm>
            <a:off x="397160" y="1554594"/>
            <a:ext cx="38350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Aptos" panose="020B0004020202020204" pitchFamily="34" charset="0"/>
              </a:rPr>
              <a:t>1. </a:t>
            </a:r>
            <a:r>
              <a:rPr lang="en-GB" b="1" dirty="0">
                <a:latin typeface="Aptos" panose="020B0004020202020204" pitchFamily="34" charset="0"/>
              </a:rPr>
              <a:t>Participatory modelling</a:t>
            </a:r>
          </a:p>
          <a:p>
            <a:pPr algn="ctr"/>
            <a:endParaRPr lang="en-GB" b="1" dirty="0">
              <a:latin typeface="Aptos" panose="020B00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latin typeface="Aptos" panose="020B00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solidFill>
                <a:schemeClr val="bg2">
                  <a:lumMod val="2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40023F-FAB9-C7E6-8D03-AC131B8244DC}"/>
              </a:ext>
            </a:extLst>
          </p:cNvPr>
          <p:cNvSpPr txBox="1"/>
          <p:nvPr/>
        </p:nvSpPr>
        <p:spPr>
          <a:xfrm>
            <a:off x="4178490" y="1554594"/>
            <a:ext cx="38350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Aptos" panose="020B0004020202020204" pitchFamily="34" charset="0"/>
              </a:rPr>
              <a:t>2. </a:t>
            </a:r>
            <a:r>
              <a:rPr lang="en-GB" b="1" dirty="0">
                <a:latin typeface="Aptos" panose="020B0004020202020204" pitchFamily="34" charset="0"/>
              </a:rPr>
              <a:t>Policy simulations</a:t>
            </a:r>
          </a:p>
          <a:p>
            <a:pPr algn="ctr"/>
            <a:endParaRPr lang="en-GB" dirty="0">
              <a:latin typeface="Aptos" panose="020B0004020202020204" pitchFamily="34" charset="0"/>
            </a:endParaRPr>
          </a:p>
          <a:p>
            <a:pPr algn="ctr"/>
            <a:endParaRPr lang="en-GB" b="1" i="1" dirty="0">
              <a:latin typeface="Aptos" panose="020B0004020202020204" pitchFamily="34" charset="0"/>
            </a:endParaRPr>
          </a:p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0C5C4E-9ED1-2F8D-D618-973122EB909B}"/>
              </a:ext>
            </a:extLst>
          </p:cNvPr>
          <p:cNvSpPr txBox="1"/>
          <p:nvPr/>
        </p:nvSpPr>
        <p:spPr>
          <a:xfrm>
            <a:off x="8301755" y="1554594"/>
            <a:ext cx="38350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Aptos" panose="020B0004020202020204" pitchFamily="34" charset="0"/>
              </a:rPr>
              <a:t>3. </a:t>
            </a:r>
            <a:r>
              <a:rPr lang="en-GB" b="1" dirty="0">
                <a:latin typeface="Aptos" panose="020B0004020202020204" pitchFamily="34" charset="0"/>
              </a:rPr>
              <a:t>Field experiments</a:t>
            </a:r>
          </a:p>
          <a:p>
            <a:pPr algn="ctr"/>
            <a:endParaRPr lang="en-GB" dirty="0">
              <a:latin typeface="Aptos" panose="020B0004020202020204" pitchFamily="34" charset="0"/>
            </a:endParaRPr>
          </a:p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pic>
        <p:nvPicPr>
          <p:cNvPr id="8" name="Picture 7" descr="A screenshot of a phone&#10;&#10;Description automatically generated">
            <a:extLst>
              <a:ext uri="{FF2B5EF4-FFF2-40B4-BE49-F238E27FC236}">
                <a16:creationId xmlns:a16="http://schemas.microsoft.com/office/drawing/2014/main" id="{DB871ED4-1C2F-A6DB-A252-9421CCA5C3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05"/>
          <a:stretch/>
        </p:blipFill>
        <p:spPr>
          <a:xfrm>
            <a:off x="4078220" y="2953867"/>
            <a:ext cx="4035560" cy="3063831"/>
          </a:xfrm>
          <a:prstGeom prst="rect">
            <a:avLst/>
          </a:prstGeom>
        </p:spPr>
      </p:pic>
      <p:pic>
        <p:nvPicPr>
          <p:cNvPr id="9" name="Picture 8" descr="A screen shot of a game&#10;&#10;Description automatically generated">
            <a:extLst>
              <a:ext uri="{FF2B5EF4-FFF2-40B4-BE49-F238E27FC236}">
                <a16:creationId xmlns:a16="http://schemas.microsoft.com/office/drawing/2014/main" id="{92EC9C13-F307-B1D4-CBBD-97AD5080B1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" t="3289" r="1371" b="5450"/>
          <a:stretch/>
        </p:blipFill>
        <p:spPr>
          <a:xfrm>
            <a:off x="645404" y="2324035"/>
            <a:ext cx="3244842" cy="312321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82AE7FE-D9E8-BCAE-A876-A74E7CD69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Have an output that fits their need. And ours.</a:t>
            </a:r>
          </a:p>
        </p:txBody>
      </p:sp>
    </p:spTree>
    <p:extLst>
      <p:ext uri="{BB962C8B-B14F-4D97-AF65-F5344CB8AC3E}">
        <p14:creationId xmlns:p14="http://schemas.microsoft.com/office/powerpoint/2010/main" val="3298018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315C4-2CBF-B766-F8B1-FAA5C7F8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Involve the </a:t>
            </a:r>
            <a:r>
              <a:rPr lang="en-GB" sz="4000" strike="sngStrike" dirty="0"/>
              <a:t>policymaker</a:t>
            </a:r>
            <a:r>
              <a:rPr lang="en-GB" sz="4000" dirty="0"/>
              <a:t> stakeholders. </a:t>
            </a:r>
            <a:br>
              <a:rPr lang="en-GB" sz="4000" dirty="0"/>
            </a:br>
            <a:r>
              <a:rPr lang="en-GB" sz="4000" dirty="0"/>
              <a:t>Really involve them.</a:t>
            </a:r>
          </a:p>
        </p:txBody>
      </p:sp>
      <p:grpSp>
        <p:nvGrpSpPr>
          <p:cNvPr id="5" name="Google Shape;383;p30">
            <a:extLst>
              <a:ext uri="{FF2B5EF4-FFF2-40B4-BE49-F238E27FC236}">
                <a16:creationId xmlns:a16="http://schemas.microsoft.com/office/drawing/2014/main" id="{19C8AFDF-62B9-E07D-2638-DD0497DA5BB5}"/>
              </a:ext>
            </a:extLst>
          </p:cNvPr>
          <p:cNvGrpSpPr/>
          <p:nvPr/>
        </p:nvGrpSpPr>
        <p:grpSpPr>
          <a:xfrm>
            <a:off x="4271692" y="2099144"/>
            <a:ext cx="3648615" cy="3723279"/>
            <a:chOff x="6096000" y="1716695"/>
            <a:chExt cx="4724400" cy="4821078"/>
          </a:xfrm>
        </p:grpSpPr>
        <p:pic>
          <p:nvPicPr>
            <p:cNvPr id="6" name="Google Shape;384;p30" descr="A diagram of a circular object with different colored circles&#10;&#10;Description automatically generated">
              <a:extLst>
                <a:ext uri="{FF2B5EF4-FFF2-40B4-BE49-F238E27FC236}">
                  <a16:creationId xmlns:a16="http://schemas.microsoft.com/office/drawing/2014/main" id="{75D751C9-14FA-8AF9-AB71-1CB09D07E36A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6096000" y="1775273"/>
              <a:ext cx="4724400" cy="4762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Google Shape;385;p30">
              <a:extLst>
                <a:ext uri="{FF2B5EF4-FFF2-40B4-BE49-F238E27FC236}">
                  <a16:creationId xmlns:a16="http://schemas.microsoft.com/office/drawing/2014/main" id="{4B38CA6C-6626-9A16-106B-C350A096CF3A}"/>
                </a:ext>
              </a:extLst>
            </p:cNvPr>
            <p:cNvSpPr/>
            <p:nvPr/>
          </p:nvSpPr>
          <p:spPr>
            <a:xfrm>
              <a:off x="6096000" y="1716695"/>
              <a:ext cx="4724400" cy="4759580"/>
            </a:xfrm>
            <a:custGeom>
              <a:avLst/>
              <a:gdLst/>
              <a:ahLst/>
              <a:cxnLst/>
              <a:rect l="l" t="t" r="r" b="b"/>
              <a:pathLst>
                <a:path w="4724400" h="4759580" extrusionOk="0">
                  <a:moveTo>
                    <a:pt x="0" y="0"/>
                  </a:moveTo>
                  <a:cubicBezTo>
                    <a:pt x="277735" y="-16010"/>
                    <a:pt x="441649" y="-10238"/>
                    <a:pt x="674914" y="0"/>
                  </a:cubicBezTo>
                  <a:cubicBezTo>
                    <a:pt x="908179" y="10238"/>
                    <a:pt x="1005433" y="21577"/>
                    <a:pt x="1208097" y="0"/>
                  </a:cubicBezTo>
                  <a:cubicBezTo>
                    <a:pt x="1410761" y="-21577"/>
                    <a:pt x="1505875" y="4013"/>
                    <a:pt x="1741279" y="0"/>
                  </a:cubicBezTo>
                  <a:cubicBezTo>
                    <a:pt x="1976683" y="-4013"/>
                    <a:pt x="2167386" y="-17085"/>
                    <a:pt x="2510681" y="0"/>
                  </a:cubicBezTo>
                  <a:cubicBezTo>
                    <a:pt x="2853976" y="17085"/>
                    <a:pt x="2946477" y="-924"/>
                    <a:pt x="3138351" y="0"/>
                  </a:cubicBezTo>
                  <a:cubicBezTo>
                    <a:pt x="3330225" y="924"/>
                    <a:pt x="3653715" y="-32918"/>
                    <a:pt x="3907754" y="0"/>
                  </a:cubicBezTo>
                  <a:cubicBezTo>
                    <a:pt x="4161793" y="32918"/>
                    <a:pt x="4322978" y="-35147"/>
                    <a:pt x="4724400" y="0"/>
                  </a:cubicBezTo>
                  <a:cubicBezTo>
                    <a:pt x="4745230" y="274941"/>
                    <a:pt x="4710159" y="483410"/>
                    <a:pt x="4724400" y="679940"/>
                  </a:cubicBezTo>
                  <a:cubicBezTo>
                    <a:pt x="4738641" y="876470"/>
                    <a:pt x="4717611" y="1091661"/>
                    <a:pt x="4724400" y="1312284"/>
                  </a:cubicBezTo>
                  <a:cubicBezTo>
                    <a:pt x="4731189" y="1532907"/>
                    <a:pt x="4718157" y="1691616"/>
                    <a:pt x="4724400" y="1992224"/>
                  </a:cubicBezTo>
                  <a:cubicBezTo>
                    <a:pt x="4730643" y="2292832"/>
                    <a:pt x="4714977" y="2429390"/>
                    <a:pt x="4724400" y="2767356"/>
                  </a:cubicBezTo>
                  <a:cubicBezTo>
                    <a:pt x="4733823" y="3105322"/>
                    <a:pt x="4725332" y="3183498"/>
                    <a:pt x="4724400" y="3304508"/>
                  </a:cubicBezTo>
                  <a:cubicBezTo>
                    <a:pt x="4723468" y="3425518"/>
                    <a:pt x="4696656" y="3858275"/>
                    <a:pt x="4724400" y="4032044"/>
                  </a:cubicBezTo>
                  <a:cubicBezTo>
                    <a:pt x="4752144" y="4205813"/>
                    <a:pt x="4706821" y="4501496"/>
                    <a:pt x="4724400" y="4759580"/>
                  </a:cubicBezTo>
                  <a:cubicBezTo>
                    <a:pt x="4500172" y="4767615"/>
                    <a:pt x="4354187" y="4777897"/>
                    <a:pt x="4191218" y="4759580"/>
                  </a:cubicBezTo>
                  <a:cubicBezTo>
                    <a:pt x="4028249" y="4741263"/>
                    <a:pt x="3743945" y="4765694"/>
                    <a:pt x="3469059" y="4759580"/>
                  </a:cubicBezTo>
                  <a:cubicBezTo>
                    <a:pt x="3194173" y="4753466"/>
                    <a:pt x="3097428" y="4728461"/>
                    <a:pt x="2841389" y="4759580"/>
                  </a:cubicBezTo>
                  <a:cubicBezTo>
                    <a:pt x="2585350" y="4790700"/>
                    <a:pt x="2386492" y="4729564"/>
                    <a:pt x="2119231" y="4759580"/>
                  </a:cubicBezTo>
                  <a:cubicBezTo>
                    <a:pt x="1851970" y="4789596"/>
                    <a:pt x="1698069" y="4774107"/>
                    <a:pt x="1538805" y="4759580"/>
                  </a:cubicBezTo>
                  <a:cubicBezTo>
                    <a:pt x="1379541" y="4745053"/>
                    <a:pt x="1180829" y="4762448"/>
                    <a:pt x="863890" y="4759580"/>
                  </a:cubicBezTo>
                  <a:cubicBezTo>
                    <a:pt x="546952" y="4756712"/>
                    <a:pt x="199931" y="4720391"/>
                    <a:pt x="0" y="4759580"/>
                  </a:cubicBezTo>
                  <a:cubicBezTo>
                    <a:pt x="31249" y="4605942"/>
                    <a:pt x="16557" y="4419820"/>
                    <a:pt x="0" y="4127236"/>
                  </a:cubicBezTo>
                  <a:cubicBezTo>
                    <a:pt x="-16557" y="3834652"/>
                    <a:pt x="38270" y="3573932"/>
                    <a:pt x="0" y="3352104"/>
                  </a:cubicBezTo>
                  <a:cubicBezTo>
                    <a:pt x="-38270" y="3130276"/>
                    <a:pt x="-420" y="3032893"/>
                    <a:pt x="0" y="2719760"/>
                  </a:cubicBezTo>
                  <a:cubicBezTo>
                    <a:pt x="420" y="2406627"/>
                    <a:pt x="12702" y="2179014"/>
                    <a:pt x="0" y="1992224"/>
                  </a:cubicBezTo>
                  <a:cubicBezTo>
                    <a:pt x="-12702" y="1805434"/>
                    <a:pt x="-9313" y="1522062"/>
                    <a:pt x="0" y="1217093"/>
                  </a:cubicBezTo>
                  <a:cubicBezTo>
                    <a:pt x="9313" y="912124"/>
                    <a:pt x="2157" y="272823"/>
                    <a:pt x="0" y="0"/>
                  </a:cubicBezTo>
                  <a:close/>
                </a:path>
              </a:pathLst>
            </a:custGeom>
            <a:noFill/>
            <a:ln w="34607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9E7A482-1767-366E-A1C1-187B39884131}"/>
              </a:ext>
            </a:extLst>
          </p:cNvPr>
          <p:cNvSpPr txBox="1"/>
          <p:nvPr/>
        </p:nvSpPr>
        <p:spPr>
          <a:xfrm>
            <a:off x="3362226" y="6099502"/>
            <a:ext cx="546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Find a transdisciplinary method that works for you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576717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diagram of a diagram&#10;&#10;AI-generated content may be incorrect.">
            <a:extLst>
              <a:ext uri="{FF2B5EF4-FFF2-40B4-BE49-F238E27FC236}">
                <a16:creationId xmlns:a16="http://schemas.microsoft.com/office/drawing/2014/main" id="{3E7D8221-877D-10D3-947D-22BCE74437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24" y="0"/>
            <a:ext cx="10322351" cy="6854642"/>
          </a:xfrm>
        </p:spPr>
      </p:pic>
    </p:spTree>
    <p:extLst>
      <p:ext uri="{BB962C8B-B14F-4D97-AF65-F5344CB8AC3E}">
        <p14:creationId xmlns:p14="http://schemas.microsoft.com/office/powerpoint/2010/main" val="3505866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9" name="Google Shape;359;p28"/>
          <p:cNvCxnSpPr/>
          <p:nvPr/>
        </p:nvCxnSpPr>
        <p:spPr>
          <a:xfrm rot="10800000" flipH="1">
            <a:off x="7610461" y="4590504"/>
            <a:ext cx="1155631" cy="1117192"/>
          </a:xfrm>
          <a:prstGeom prst="straightConnector1">
            <a:avLst/>
          </a:prstGeom>
          <a:noFill/>
          <a:ln w="101600" cap="rnd" cmpd="sng">
            <a:solidFill>
              <a:schemeClr val="dk1">
                <a:alpha val="6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0" name="Google Shape;360;p28"/>
          <p:cNvCxnSpPr/>
          <p:nvPr/>
        </p:nvCxnSpPr>
        <p:spPr>
          <a:xfrm rot="10800000">
            <a:off x="2031208" y="4343400"/>
            <a:ext cx="417163" cy="962526"/>
          </a:xfrm>
          <a:prstGeom prst="straightConnector1">
            <a:avLst/>
          </a:prstGeom>
          <a:noFill/>
          <a:ln w="38100" cap="rnd" cmpd="sng">
            <a:solidFill>
              <a:schemeClr val="dk1">
                <a:alpha val="6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1" name="Google Shape;361;p28"/>
          <p:cNvCxnSpPr/>
          <p:nvPr/>
        </p:nvCxnSpPr>
        <p:spPr>
          <a:xfrm>
            <a:off x="2909888" y="5595938"/>
            <a:ext cx="3886800" cy="423524"/>
          </a:xfrm>
          <a:prstGeom prst="straightConnector1">
            <a:avLst/>
          </a:prstGeom>
          <a:noFill/>
          <a:ln w="57150" cap="rnd" cmpd="sng">
            <a:solidFill>
              <a:schemeClr val="dk1">
                <a:alpha val="6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2" name="Google Shape;362;p28"/>
          <p:cNvSpPr/>
          <p:nvPr/>
        </p:nvSpPr>
        <p:spPr>
          <a:xfrm>
            <a:off x="2448371" y="5409588"/>
            <a:ext cx="298108" cy="298108"/>
          </a:xfrm>
          <a:prstGeom prst="ellipse">
            <a:avLst/>
          </a:prstGeom>
          <a:noFill/>
          <a:ln w="57150" cap="flat" cmpd="sng">
            <a:solidFill>
              <a:schemeClr val="dk1">
                <a:alpha val="6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28"/>
          <p:cNvSpPr/>
          <p:nvPr/>
        </p:nvSpPr>
        <p:spPr>
          <a:xfrm>
            <a:off x="6969510" y="5707696"/>
            <a:ext cx="546878" cy="546878"/>
          </a:xfrm>
          <a:prstGeom prst="ellipse">
            <a:avLst/>
          </a:prstGeom>
          <a:noFill/>
          <a:ln w="76200" cap="flat" cmpd="sng">
            <a:solidFill>
              <a:schemeClr val="dk1">
                <a:alpha val="6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8"/>
          <p:cNvSpPr txBox="1"/>
          <p:nvPr/>
        </p:nvSpPr>
        <p:spPr>
          <a:xfrm>
            <a:off x="381746" y="5853068"/>
            <a:ext cx="3194689" cy="49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nl-NL" sz="2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</a:t>
            </a:r>
            <a:r>
              <a:rPr lang="nl-NL" sz="2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nl-NL" sz="2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silos</a:t>
            </a:r>
            <a:r>
              <a:rPr lang="nl-NL" sz="2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nl-NL" sz="2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nl-NL" sz="2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2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5" name="Google Shape;365;p28" descr="A group of people with arrows pointing up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16" y="1388254"/>
            <a:ext cx="6583654" cy="357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8" descr="A group of people with arrows pointing up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2202" y="1310561"/>
            <a:ext cx="5313350" cy="357632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28"/>
          <p:cNvSpPr txBox="1"/>
          <p:nvPr/>
        </p:nvSpPr>
        <p:spPr>
          <a:xfrm>
            <a:off x="7610461" y="5920249"/>
            <a:ext cx="3767765" cy="596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nl-NL" sz="2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shared </a:t>
            </a:r>
            <a:r>
              <a:rPr lang="nl-NL" sz="2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understanding</a:t>
            </a:r>
            <a:r>
              <a:rPr lang="nl-NL" sz="2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28;p25">
            <a:extLst>
              <a:ext uri="{FF2B5EF4-FFF2-40B4-BE49-F238E27FC236}">
                <a16:creationId xmlns:a16="http://schemas.microsoft.com/office/drawing/2014/main" id="{CF84378E-9D14-8AA0-5A61-D935AC688F92}"/>
              </a:ext>
            </a:extLst>
          </p:cNvPr>
          <p:cNvSpPr/>
          <p:nvPr/>
        </p:nvSpPr>
        <p:spPr>
          <a:xfrm>
            <a:off x="0" y="3432968"/>
            <a:ext cx="7712242" cy="628650"/>
          </a:xfrm>
          <a:prstGeom prst="rect">
            <a:avLst/>
          </a:prstGeom>
          <a:gradFill>
            <a:gsLst>
              <a:gs pos="0">
                <a:srgbClr val="003F3B"/>
              </a:gs>
              <a:gs pos="50000">
                <a:srgbClr val="005C56"/>
              </a:gs>
              <a:gs pos="100000">
                <a:srgbClr val="006E68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river running through a field&#10;&#10;Description automatically generated">
            <a:extLst>
              <a:ext uri="{FF2B5EF4-FFF2-40B4-BE49-F238E27FC236}">
                <a16:creationId xmlns:a16="http://schemas.microsoft.com/office/drawing/2014/main" id="{1C1DA219-30AF-5D05-ED0C-3DDBCBB45E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"/>
          <a:stretch/>
        </p:blipFill>
        <p:spPr>
          <a:xfrm>
            <a:off x="7363254" y="-29370"/>
            <a:ext cx="4828746" cy="6858000"/>
          </a:xfrm>
          <a:prstGeom prst="rect">
            <a:avLst/>
          </a:prstGeom>
        </p:spPr>
      </p:pic>
      <p:sp>
        <p:nvSpPr>
          <p:cNvPr id="195" name="Google Shape;195;p11"/>
          <p:cNvSpPr txBox="1">
            <a:spLocks noGrp="1"/>
          </p:cNvSpPr>
          <p:nvPr>
            <p:ph type="title"/>
          </p:nvPr>
        </p:nvSpPr>
        <p:spPr>
          <a:xfrm>
            <a:off x="311318" y="308451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How </a:t>
            </a:r>
            <a:r>
              <a:rPr lang="nl-NL" sz="4000" b="1" dirty="0" err="1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can</a:t>
            </a:r>
            <a: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 we </a:t>
            </a:r>
            <a:r>
              <a:rPr lang="nl-NL" sz="4000" b="1" dirty="0" err="1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shape</a:t>
            </a:r>
            <a: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 </a:t>
            </a:r>
            <a:b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</a:br>
            <a:r>
              <a:rPr lang="nl-NL" sz="4000" b="1" dirty="0" err="1">
                <a:solidFill>
                  <a:schemeClr val="bg1"/>
                </a:solidFill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the</a:t>
            </a:r>
            <a:r>
              <a:rPr lang="nl-NL" sz="4000" b="1" dirty="0">
                <a:solidFill>
                  <a:schemeClr val="bg1"/>
                </a:solidFill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nl-NL" sz="4000" b="1" dirty="0" err="1">
                <a:solidFill>
                  <a:schemeClr val="bg1"/>
                </a:solidFill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science</a:t>
            </a:r>
            <a:r>
              <a:rPr lang="nl-NL" sz="4000" b="1" dirty="0">
                <a:solidFill>
                  <a:schemeClr val="bg1"/>
                </a:solidFill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-policy </a:t>
            </a:r>
            <a:r>
              <a:rPr lang="nl-NL" sz="4000" b="1" dirty="0" err="1">
                <a:solidFill>
                  <a:schemeClr val="bg1"/>
                </a:solidFill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nexus</a:t>
            </a:r>
            <a:r>
              <a:rPr lang="nl-NL" sz="4000" b="1" dirty="0">
                <a:solidFill>
                  <a:schemeClr val="bg1"/>
                </a:solidFill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 </a:t>
            </a:r>
            <a:b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</a:br>
            <a:r>
              <a:rPr lang="nl-NL" sz="4000" b="1" dirty="0" err="1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for</a:t>
            </a:r>
            <a: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 complex </a:t>
            </a:r>
            <a:r>
              <a:rPr lang="nl-NL" sz="4000" b="1" dirty="0" err="1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problems</a:t>
            </a:r>
            <a:r>
              <a:rPr lang="nl-NL" sz="4000" b="1" dirty="0">
                <a:latin typeface="Aptos SemiBold" panose="020B0004020202020204" pitchFamily="34" charset="0"/>
                <a:ea typeface="Arial"/>
                <a:cs typeface="Arial"/>
                <a:sym typeface="Arial"/>
              </a:rPr>
              <a:t>?</a:t>
            </a:r>
            <a:endParaRPr sz="36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B5F111-E178-D008-6D01-F09DD21B76FE}"/>
              </a:ext>
            </a:extLst>
          </p:cNvPr>
          <p:cNvSpPr/>
          <p:nvPr/>
        </p:nvSpPr>
        <p:spPr>
          <a:xfrm>
            <a:off x="7363254" y="-29370"/>
            <a:ext cx="4828746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03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0A6C9B7-3877-4275-0B08-0B477020F549}"/>
              </a:ext>
            </a:extLst>
          </p:cNvPr>
          <p:cNvGrpSpPr/>
          <p:nvPr/>
        </p:nvGrpSpPr>
        <p:grpSpPr>
          <a:xfrm>
            <a:off x="4371805" y="1227842"/>
            <a:ext cx="4989011" cy="1235738"/>
            <a:chOff x="1988618" y="195424"/>
            <a:chExt cx="6379539" cy="1235738"/>
          </a:xfrm>
        </p:grpSpPr>
        <p:sp>
          <p:nvSpPr>
            <p:cNvPr id="20" name="Rectangle: Top Corners Rounded 19">
              <a:extLst>
                <a:ext uri="{FF2B5EF4-FFF2-40B4-BE49-F238E27FC236}">
                  <a16:creationId xmlns:a16="http://schemas.microsoft.com/office/drawing/2014/main" id="{B673C097-FA89-D068-F5AE-A84DFADCBE8A}"/>
                </a:ext>
              </a:extLst>
            </p:cNvPr>
            <p:cNvSpPr/>
            <p:nvPr/>
          </p:nvSpPr>
          <p:spPr>
            <a:xfrm rot="5400000">
              <a:off x="4549488" y="-2246821"/>
              <a:ext cx="1235738" cy="6120227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: Top Corners Rounded 4">
              <a:extLst>
                <a:ext uri="{FF2B5EF4-FFF2-40B4-BE49-F238E27FC236}">
                  <a16:creationId xmlns:a16="http://schemas.microsoft.com/office/drawing/2014/main" id="{8E5EAE9A-5489-8F46-192D-EA28BA88BBDB}"/>
                </a:ext>
              </a:extLst>
            </p:cNvPr>
            <p:cNvSpPr txBox="1"/>
            <p:nvPr/>
          </p:nvSpPr>
          <p:spPr>
            <a:xfrm>
              <a:off x="1988618" y="217132"/>
              <a:ext cx="6379539" cy="1115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1" kern="1200" dirty="0"/>
                <a:t>Interim </a:t>
              </a:r>
              <a:r>
                <a:rPr lang="nl-NL" sz="2400" b="1" kern="1200" dirty="0" err="1"/>
                <a:t>coordinator</a:t>
              </a:r>
              <a:r>
                <a:rPr lang="nl-NL" sz="2400" b="1" kern="1200" dirty="0"/>
                <a:t> </a:t>
              </a:r>
              <a:r>
                <a:rPr lang="nl-NL" sz="2400" b="1" kern="1200" dirty="0" err="1"/>
                <a:t>and</a:t>
              </a:r>
              <a:r>
                <a:rPr lang="nl-NL" sz="2400" b="1" kern="1200" dirty="0"/>
                <a:t> leader</a:t>
              </a:r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0" kern="1200" dirty="0" err="1"/>
                <a:t>Provide</a:t>
              </a:r>
              <a:r>
                <a:rPr lang="nl-NL" sz="2400" b="0" kern="1200" dirty="0"/>
                <a:t> </a:t>
              </a:r>
              <a:r>
                <a:rPr lang="nl-NL" sz="2400" b="0" kern="1200" dirty="0" err="1"/>
                <a:t>own</a:t>
              </a:r>
              <a:r>
                <a:rPr lang="nl-NL" sz="2400" b="0" kern="1200" dirty="0"/>
                <a:t> view</a:t>
              </a:r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0" kern="1200" dirty="0" err="1"/>
                <a:t>Selected</a:t>
              </a:r>
              <a:r>
                <a:rPr lang="nl-NL" sz="2400" b="0" kern="1200" dirty="0"/>
                <a:t> </a:t>
              </a:r>
              <a:r>
                <a:rPr lang="nl-NL" sz="2400" b="0" kern="1200" dirty="0" err="1"/>
                <a:t>operational</a:t>
              </a:r>
              <a:r>
                <a:rPr lang="nl-NL" sz="2400" b="0" kern="1200" dirty="0"/>
                <a:t> </a:t>
              </a:r>
              <a:r>
                <a:rPr lang="nl-NL" sz="2400" b="0" kern="1200" dirty="0" err="1"/>
                <a:t>activities</a:t>
              </a:r>
              <a:endParaRPr lang="nl-NL" sz="2400" b="0" kern="12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789EFC2-B1DE-82F6-929F-620E3839AF1F}"/>
              </a:ext>
            </a:extLst>
          </p:cNvPr>
          <p:cNvGrpSpPr/>
          <p:nvPr/>
        </p:nvGrpSpPr>
        <p:grpSpPr>
          <a:xfrm>
            <a:off x="2941206" y="1034758"/>
            <a:ext cx="1477117" cy="1544672"/>
            <a:chOff x="558019" y="2340"/>
            <a:chExt cx="1477117" cy="1544672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772DA39-74D8-7F86-5697-EA54D7B1DA55}"/>
                </a:ext>
              </a:extLst>
            </p:cNvPr>
            <p:cNvSpPr/>
            <p:nvPr/>
          </p:nvSpPr>
          <p:spPr>
            <a:xfrm>
              <a:off x="558019" y="2340"/>
              <a:ext cx="1477117" cy="154467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: Rounded Corners 6">
              <a:extLst>
                <a:ext uri="{FF2B5EF4-FFF2-40B4-BE49-F238E27FC236}">
                  <a16:creationId xmlns:a16="http://schemas.microsoft.com/office/drawing/2014/main" id="{F026A035-DF5E-6764-5FC3-4290D96DB788}"/>
                </a:ext>
              </a:extLst>
            </p:cNvPr>
            <p:cNvSpPr txBox="1"/>
            <p:nvPr/>
          </p:nvSpPr>
          <p:spPr>
            <a:xfrm>
              <a:off x="630126" y="74447"/>
              <a:ext cx="1332903" cy="1400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400" kern="1200"/>
                <a:t>Drive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BA58AC4-D39E-4EBA-7875-0826E081958C}"/>
              </a:ext>
            </a:extLst>
          </p:cNvPr>
          <p:cNvGrpSpPr/>
          <p:nvPr/>
        </p:nvGrpSpPr>
        <p:grpSpPr>
          <a:xfrm>
            <a:off x="4371806" y="2811132"/>
            <a:ext cx="4862040" cy="1235738"/>
            <a:chOff x="1988619" y="1778714"/>
            <a:chExt cx="4862040" cy="1235738"/>
          </a:xfrm>
        </p:grpSpPr>
        <p:sp>
          <p:nvSpPr>
            <p:cNvPr id="16" name="Rectangle: Top Corners Rounded 15">
              <a:extLst>
                <a:ext uri="{FF2B5EF4-FFF2-40B4-BE49-F238E27FC236}">
                  <a16:creationId xmlns:a16="http://schemas.microsoft.com/office/drawing/2014/main" id="{A4F9ADB2-EB95-57BB-1FDC-3B5E47D4CAB7}"/>
                </a:ext>
              </a:extLst>
            </p:cNvPr>
            <p:cNvSpPr/>
            <p:nvPr/>
          </p:nvSpPr>
          <p:spPr>
            <a:xfrm rot="5400000">
              <a:off x="3801770" y="-34437"/>
              <a:ext cx="1235738" cy="4862040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-424613"/>
                <a:satOff val="-37673"/>
                <a:lumOff val="-385"/>
                <a:alphaOff val="0"/>
              </a:schemeClr>
            </a:lnRef>
            <a:fillRef idx="1">
              <a:schemeClr val="accent2">
                <a:tint val="40000"/>
                <a:alpha val="90000"/>
                <a:hueOff val="-424613"/>
                <a:satOff val="-37673"/>
                <a:lumOff val="-385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424613"/>
                <a:satOff val="-37673"/>
                <a:lumOff val="-38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: Top Corners Rounded 8">
              <a:extLst>
                <a:ext uri="{FF2B5EF4-FFF2-40B4-BE49-F238E27FC236}">
                  <a16:creationId xmlns:a16="http://schemas.microsoft.com/office/drawing/2014/main" id="{A6123D5D-EE65-AF31-41DF-8819FE362DC8}"/>
                </a:ext>
              </a:extLst>
            </p:cNvPr>
            <p:cNvSpPr txBox="1"/>
            <p:nvPr/>
          </p:nvSpPr>
          <p:spPr>
            <a:xfrm>
              <a:off x="1988619" y="1839038"/>
              <a:ext cx="4801716" cy="1115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1" kern="1200" err="1"/>
                <a:t>Methods</a:t>
              </a:r>
              <a:r>
                <a:rPr lang="nl-NL" sz="2400" b="1" kern="1200"/>
                <a:t>, </a:t>
              </a:r>
              <a:r>
                <a:rPr lang="nl-NL" sz="2400" b="1" kern="1200" err="1"/>
                <a:t>knowledge</a:t>
              </a:r>
              <a:r>
                <a:rPr lang="nl-NL" sz="2400" b="1" kern="1200"/>
                <a:t> </a:t>
              </a:r>
              <a:r>
                <a:rPr lang="nl-NL" sz="2400" b="0" kern="1200"/>
                <a:t>support</a:t>
              </a:r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0" kern="1200" err="1"/>
                <a:t>Pro-active</a:t>
              </a:r>
              <a:r>
                <a:rPr lang="nl-NL" sz="2400" b="0" kern="1200"/>
                <a:t> input</a:t>
              </a:r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0" kern="1200" err="1"/>
                <a:t>Selected</a:t>
              </a:r>
              <a:r>
                <a:rPr lang="nl-NL" sz="2400" b="0" kern="1200"/>
                <a:t> </a:t>
              </a:r>
              <a:r>
                <a:rPr lang="nl-NL" sz="2400" b="0" kern="1200" err="1"/>
                <a:t>deep</a:t>
              </a:r>
              <a:r>
                <a:rPr lang="nl-NL" sz="2400" b="0" kern="1200"/>
                <a:t> </a:t>
              </a:r>
              <a:r>
                <a:rPr lang="nl-NL" sz="2400" b="0" kern="1200" err="1"/>
                <a:t>dives</a:t>
              </a:r>
              <a:endParaRPr lang="nl-NL" sz="2400" b="0" kern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DE59F87-5E8F-44C9-E5C5-59F4D892BA6A}"/>
              </a:ext>
            </a:extLst>
          </p:cNvPr>
          <p:cNvGrpSpPr/>
          <p:nvPr/>
        </p:nvGrpSpPr>
        <p:grpSpPr>
          <a:xfrm>
            <a:off x="2941206" y="2656664"/>
            <a:ext cx="1477117" cy="1544672"/>
            <a:chOff x="558019" y="1624246"/>
            <a:chExt cx="1477117" cy="1544672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DE6D9A44-4A5C-F431-4322-7F11CB1F4911}"/>
                </a:ext>
              </a:extLst>
            </p:cNvPr>
            <p:cNvSpPr/>
            <p:nvPr/>
          </p:nvSpPr>
          <p:spPr>
            <a:xfrm>
              <a:off x="558019" y="1624246"/>
              <a:ext cx="1477117" cy="154467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: Rounded Corners 10">
              <a:extLst>
                <a:ext uri="{FF2B5EF4-FFF2-40B4-BE49-F238E27FC236}">
                  <a16:creationId xmlns:a16="http://schemas.microsoft.com/office/drawing/2014/main" id="{98761739-6CF5-8410-1B44-FED7D4D11818}"/>
                </a:ext>
              </a:extLst>
            </p:cNvPr>
            <p:cNvSpPr txBox="1"/>
            <p:nvPr/>
          </p:nvSpPr>
          <p:spPr>
            <a:xfrm>
              <a:off x="630126" y="1696353"/>
              <a:ext cx="1332903" cy="1400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400" kern="1200"/>
                <a:t>Coach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5FD057E-36D4-77F3-2A72-B91C5EC927F8}"/>
              </a:ext>
            </a:extLst>
          </p:cNvPr>
          <p:cNvGrpSpPr/>
          <p:nvPr/>
        </p:nvGrpSpPr>
        <p:grpSpPr>
          <a:xfrm>
            <a:off x="4371805" y="4433038"/>
            <a:ext cx="4878989" cy="1235738"/>
            <a:chOff x="1988618" y="3400620"/>
            <a:chExt cx="4878989" cy="1235738"/>
          </a:xfrm>
        </p:grpSpPr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8900AFD3-FE36-1F4C-EB6F-BF2A23EB487C}"/>
                </a:ext>
              </a:extLst>
            </p:cNvPr>
            <p:cNvSpPr/>
            <p:nvPr/>
          </p:nvSpPr>
          <p:spPr>
            <a:xfrm rot="5400000">
              <a:off x="3810244" y="1578994"/>
              <a:ext cx="1235738" cy="4878989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-849226"/>
                <a:satOff val="-75346"/>
                <a:lumOff val="-769"/>
                <a:alphaOff val="0"/>
              </a:schemeClr>
            </a:lnRef>
            <a:fillRef idx="1">
              <a:schemeClr val="accent2">
                <a:tint val="40000"/>
                <a:alpha val="90000"/>
                <a:hueOff val="-849226"/>
                <a:satOff val="-75346"/>
                <a:lumOff val="-769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849226"/>
                <a:satOff val="-75346"/>
                <a:lumOff val="-76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Rectangle: Top Corners Rounded 12">
              <a:extLst>
                <a:ext uri="{FF2B5EF4-FFF2-40B4-BE49-F238E27FC236}">
                  <a16:creationId xmlns:a16="http://schemas.microsoft.com/office/drawing/2014/main" id="{D4A1CFEF-A992-78F9-B226-D07870FCA349}"/>
                </a:ext>
              </a:extLst>
            </p:cNvPr>
            <p:cNvSpPr txBox="1"/>
            <p:nvPr/>
          </p:nvSpPr>
          <p:spPr>
            <a:xfrm>
              <a:off x="1988619" y="3460943"/>
              <a:ext cx="4818665" cy="1115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1" kern="1200" err="1"/>
                <a:t>Connecting</a:t>
              </a:r>
              <a:endParaRPr lang="nl-NL" sz="2400" b="1" kern="1200"/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kern="1200"/>
                <a:t>Promoting</a:t>
              </a:r>
              <a:endParaRPr lang="nl-NL" sz="2400" b="0" kern="1200"/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nl-NL" sz="2400" b="0" kern="1200" err="1"/>
                <a:t>Explaining</a:t>
              </a:r>
              <a:endParaRPr lang="nl-NL" sz="2400" b="0" kern="12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67EAB74-AF67-B314-58FA-6411D933B143}"/>
              </a:ext>
            </a:extLst>
          </p:cNvPr>
          <p:cNvGrpSpPr/>
          <p:nvPr/>
        </p:nvGrpSpPr>
        <p:grpSpPr>
          <a:xfrm>
            <a:off x="2941206" y="4278570"/>
            <a:ext cx="1477117" cy="1544672"/>
            <a:chOff x="558019" y="3246152"/>
            <a:chExt cx="1477117" cy="1544672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3B01E2F-2CD9-B0B7-ACFE-A1870E8685FD}"/>
                </a:ext>
              </a:extLst>
            </p:cNvPr>
            <p:cNvSpPr/>
            <p:nvPr/>
          </p:nvSpPr>
          <p:spPr>
            <a:xfrm>
              <a:off x="558019" y="3246152"/>
              <a:ext cx="1477117" cy="1544672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Rectangle: Rounded Corners 14">
              <a:extLst>
                <a:ext uri="{FF2B5EF4-FFF2-40B4-BE49-F238E27FC236}">
                  <a16:creationId xmlns:a16="http://schemas.microsoft.com/office/drawing/2014/main" id="{C024F431-A767-F4FA-A554-8EC453769672}"/>
                </a:ext>
              </a:extLst>
            </p:cNvPr>
            <p:cNvSpPr txBox="1"/>
            <p:nvPr/>
          </p:nvSpPr>
          <p:spPr>
            <a:xfrm>
              <a:off x="630126" y="3318259"/>
              <a:ext cx="1332903" cy="1400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400" kern="1200" err="1"/>
                <a:t>Enable</a:t>
              </a:r>
              <a:endParaRPr lang="nl-NL" sz="24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4574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C3A573F-8F25-D0F8-0A8E-6A8D1CFCE23B}"/>
              </a:ext>
            </a:extLst>
          </p:cNvPr>
          <p:cNvSpPr txBox="1"/>
          <p:nvPr/>
        </p:nvSpPr>
        <p:spPr>
          <a:xfrm>
            <a:off x="206674" y="3305020"/>
            <a:ext cx="1159011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5400" b="1" dirty="0">
                <a:latin typeface="Aptos Mono" panose="020F0502020204030204" pitchFamily="49" charset="0"/>
              </a:rPr>
              <a:t>H</a:t>
            </a:r>
            <a:r>
              <a:rPr kumimoji="0" lang="en-US" altLang="en-US" sz="5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 Mono" panose="020F0502020204030204" pitchFamily="49" charset="0"/>
              </a:rPr>
              <a:t>ow can we, as researchers, effectively reach out and communicate our findings to policymakers?</a:t>
            </a:r>
            <a:endParaRPr lang="en-GB" sz="5400" b="1" dirty="0">
              <a:latin typeface="Aptos Mono" panose="020F0502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572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C3A573F-8F25-D0F8-0A8E-6A8D1CFCE23B}"/>
              </a:ext>
            </a:extLst>
          </p:cNvPr>
          <p:cNvSpPr txBox="1"/>
          <p:nvPr/>
        </p:nvSpPr>
        <p:spPr>
          <a:xfrm>
            <a:off x="178394" y="1657478"/>
            <a:ext cx="1159011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5400" b="1" dirty="0">
                <a:solidFill>
                  <a:schemeClr val="bg2">
                    <a:lumMod val="50000"/>
                  </a:schemeClr>
                </a:solidFill>
                <a:latin typeface="Aptos Mono" panose="020F0502020204030204" pitchFamily="49" charset="0"/>
              </a:rPr>
              <a:t>H</a:t>
            </a:r>
            <a:r>
              <a:rPr kumimoji="0" lang="en-US" altLang="en-US" sz="5400" b="1" i="0" u="none" strike="noStrike" cap="none" normalizeH="0" baseline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ptos Mono" panose="020F0502020204030204" pitchFamily="49" charset="0"/>
              </a:rPr>
              <a:t>ow can policymakers</a:t>
            </a:r>
            <a:r>
              <a:rPr lang="en-US" altLang="en-US" sz="5400" b="1" dirty="0">
                <a:solidFill>
                  <a:schemeClr val="bg2">
                    <a:lumMod val="50000"/>
                  </a:schemeClr>
                </a:solidFill>
                <a:latin typeface="Aptos Mono" panose="020F0502020204030204" pitchFamily="49" charset="0"/>
              </a:rPr>
              <a:t> </a:t>
            </a:r>
            <a:r>
              <a:rPr kumimoji="0" lang="en-US" altLang="en-US" sz="5400" b="1" i="0" u="none" strike="noStrike" cap="none" normalizeH="0" baseline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ptos Mono" panose="020F0502020204030204" pitchFamily="49" charset="0"/>
              </a:rPr>
              <a:t>effectively reach out to researchers and communicate </a:t>
            </a:r>
            <a:r>
              <a:rPr lang="en-US" altLang="en-US" sz="5400" b="1" dirty="0">
                <a:solidFill>
                  <a:schemeClr val="bg2">
                    <a:lumMod val="50000"/>
                  </a:schemeClr>
                </a:solidFill>
                <a:latin typeface="Aptos Mono" panose="020F0502020204030204" pitchFamily="49" charset="0"/>
              </a:rPr>
              <a:t>their needs? </a:t>
            </a:r>
            <a:endParaRPr lang="en-GB" sz="5400" b="1" dirty="0">
              <a:solidFill>
                <a:schemeClr val="bg2">
                  <a:lumMod val="50000"/>
                </a:schemeClr>
              </a:solidFill>
              <a:latin typeface="Aptos Mono" panose="020F0502020204030204" pitchFamily="49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6E5B17-44CC-78AC-64A2-DA5A8ABEB8F3}"/>
              </a:ext>
            </a:extLst>
          </p:cNvPr>
          <p:cNvSpPr txBox="1"/>
          <p:nvPr/>
        </p:nvSpPr>
        <p:spPr>
          <a:xfrm>
            <a:off x="178394" y="4990756"/>
            <a:ext cx="115901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5400" b="1" dirty="0">
                <a:latin typeface="Aptos Mono" panose="020F0502020204030204" pitchFamily="49" charset="0"/>
              </a:rPr>
              <a:t>And what can we do to facilitate that?</a:t>
            </a:r>
            <a:endParaRPr lang="en-GB" sz="5400" b="1" dirty="0">
              <a:latin typeface="Aptos Mono" panose="020F0502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9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at a desk in a lecture hall&#10;&#10;Description automatically generated">
            <a:extLst>
              <a:ext uri="{FF2B5EF4-FFF2-40B4-BE49-F238E27FC236}">
                <a16:creationId xmlns:a16="http://schemas.microsoft.com/office/drawing/2014/main" id="{2DEC9088-9F9A-C406-8D5B-8FDE6B97A1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6" t="25874" r="23979"/>
          <a:stretch/>
        </p:blipFill>
        <p:spPr>
          <a:xfrm>
            <a:off x="-2" y="0"/>
            <a:ext cx="5439431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3068DF-C04E-0744-B84C-9DC0482B280A}"/>
              </a:ext>
            </a:extLst>
          </p:cNvPr>
          <p:cNvSpPr/>
          <p:nvPr/>
        </p:nvSpPr>
        <p:spPr>
          <a:xfrm>
            <a:off x="-2" y="0"/>
            <a:ext cx="5439430" cy="685800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E2E551-129A-EE0F-D892-C2E79244E4C5}"/>
              </a:ext>
            </a:extLst>
          </p:cNvPr>
          <p:cNvSpPr txBox="1"/>
          <p:nvPr/>
        </p:nvSpPr>
        <p:spPr>
          <a:xfrm>
            <a:off x="213167" y="4975204"/>
            <a:ext cx="3657764" cy="775743"/>
          </a:xfrm>
          <a:custGeom>
            <a:avLst/>
            <a:gdLst>
              <a:gd name="connsiteX0" fmla="*/ 0 w 3657764"/>
              <a:gd name="connsiteY0" fmla="*/ 129293 h 775743"/>
              <a:gd name="connsiteX1" fmla="*/ 129293 w 3657764"/>
              <a:gd name="connsiteY1" fmla="*/ 0 h 775743"/>
              <a:gd name="connsiteX2" fmla="*/ 741145 w 3657764"/>
              <a:gd name="connsiteY2" fmla="*/ 0 h 775743"/>
              <a:gd name="connsiteX3" fmla="*/ 1352997 w 3657764"/>
              <a:gd name="connsiteY3" fmla="*/ 0 h 775743"/>
              <a:gd name="connsiteX4" fmla="*/ 2066824 w 3657764"/>
              <a:gd name="connsiteY4" fmla="*/ 0 h 775743"/>
              <a:gd name="connsiteX5" fmla="*/ 2780652 w 3657764"/>
              <a:gd name="connsiteY5" fmla="*/ 0 h 775743"/>
              <a:gd name="connsiteX6" fmla="*/ 3528471 w 3657764"/>
              <a:gd name="connsiteY6" fmla="*/ 0 h 775743"/>
              <a:gd name="connsiteX7" fmla="*/ 3657764 w 3657764"/>
              <a:gd name="connsiteY7" fmla="*/ 129293 h 775743"/>
              <a:gd name="connsiteX8" fmla="*/ 3657764 w 3657764"/>
              <a:gd name="connsiteY8" fmla="*/ 646450 h 775743"/>
              <a:gd name="connsiteX9" fmla="*/ 3528471 w 3657764"/>
              <a:gd name="connsiteY9" fmla="*/ 775743 h 775743"/>
              <a:gd name="connsiteX10" fmla="*/ 2950611 w 3657764"/>
              <a:gd name="connsiteY10" fmla="*/ 775743 h 775743"/>
              <a:gd name="connsiteX11" fmla="*/ 2236783 w 3657764"/>
              <a:gd name="connsiteY11" fmla="*/ 775743 h 775743"/>
              <a:gd name="connsiteX12" fmla="*/ 1488964 w 3657764"/>
              <a:gd name="connsiteY12" fmla="*/ 775743 h 775743"/>
              <a:gd name="connsiteX13" fmla="*/ 809129 w 3657764"/>
              <a:gd name="connsiteY13" fmla="*/ 775743 h 775743"/>
              <a:gd name="connsiteX14" fmla="*/ 129293 w 3657764"/>
              <a:gd name="connsiteY14" fmla="*/ 775743 h 775743"/>
              <a:gd name="connsiteX15" fmla="*/ 0 w 3657764"/>
              <a:gd name="connsiteY15" fmla="*/ 646450 h 775743"/>
              <a:gd name="connsiteX16" fmla="*/ 0 w 3657764"/>
              <a:gd name="connsiteY16" fmla="*/ 129293 h 775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57764" h="775743" extrusionOk="0">
                <a:moveTo>
                  <a:pt x="0" y="129293"/>
                </a:moveTo>
                <a:cubicBezTo>
                  <a:pt x="2717" y="62649"/>
                  <a:pt x="59511" y="-14156"/>
                  <a:pt x="129293" y="0"/>
                </a:cubicBezTo>
                <a:cubicBezTo>
                  <a:pt x="419553" y="6439"/>
                  <a:pt x="435874" y="-414"/>
                  <a:pt x="741145" y="0"/>
                </a:cubicBezTo>
                <a:cubicBezTo>
                  <a:pt x="1046416" y="414"/>
                  <a:pt x="1210490" y="23327"/>
                  <a:pt x="1352997" y="0"/>
                </a:cubicBezTo>
                <a:cubicBezTo>
                  <a:pt x="1495504" y="-23327"/>
                  <a:pt x="1872077" y="-30749"/>
                  <a:pt x="2066824" y="0"/>
                </a:cubicBezTo>
                <a:cubicBezTo>
                  <a:pt x="2261571" y="30749"/>
                  <a:pt x="2572666" y="405"/>
                  <a:pt x="2780652" y="0"/>
                </a:cubicBezTo>
                <a:cubicBezTo>
                  <a:pt x="2988638" y="-405"/>
                  <a:pt x="3322806" y="-7090"/>
                  <a:pt x="3528471" y="0"/>
                </a:cubicBezTo>
                <a:cubicBezTo>
                  <a:pt x="3594091" y="-1726"/>
                  <a:pt x="3661530" y="75105"/>
                  <a:pt x="3657764" y="129293"/>
                </a:cubicBezTo>
                <a:cubicBezTo>
                  <a:pt x="3662531" y="256169"/>
                  <a:pt x="3645130" y="533775"/>
                  <a:pt x="3657764" y="646450"/>
                </a:cubicBezTo>
                <a:cubicBezTo>
                  <a:pt x="3654305" y="727258"/>
                  <a:pt x="3599338" y="761538"/>
                  <a:pt x="3528471" y="775743"/>
                </a:cubicBezTo>
                <a:cubicBezTo>
                  <a:pt x="3398565" y="760127"/>
                  <a:pt x="3107484" y="770369"/>
                  <a:pt x="2950611" y="775743"/>
                </a:cubicBezTo>
                <a:cubicBezTo>
                  <a:pt x="2793738" y="781117"/>
                  <a:pt x="2408590" y="777707"/>
                  <a:pt x="2236783" y="775743"/>
                </a:cubicBezTo>
                <a:cubicBezTo>
                  <a:pt x="2064976" y="773779"/>
                  <a:pt x="1642557" y="752123"/>
                  <a:pt x="1488964" y="775743"/>
                </a:cubicBezTo>
                <a:cubicBezTo>
                  <a:pt x="1335371" y="799363"/>
                  <a:pt x="1103242" y="802075"/>
                  <a:pt x="809129" y="775743"/>
                </a:cubicBezTo>
                <a:cubicBezTo>
                  <a:pt x="515016" y="749411"/>
                  <a:pt x="378922" y="756786"/>
                  <a:pt x="129293" y="775743"/>
                </a:cubicBezTo>
                <a:cubicBezTo>
                  <a:pt x="53691" y="778193"/>
                  <a:pt x="-14680" y="718748"/>
                  <a:pt x="0" y="646450"/>
                </a:cubicBezTo>
                <a:cubicBezTo>
                  <a:pt x="-3505" y="397989"/>
                  <a:pt x="15790" y="245995"/>
                  <a:pt x="0" y="129293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387881844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noAutofit/>
          </a:bodyPr>
          <a:lstStyle/>
          <a:p>
            <a:r>
              <a:rPr lang="nl-NL" sz="4000" b="1" dirty="0">
                <a:solidFill>
                  <a:schemeClr val="bg1"/>
                </a:solidFill>
                <a:latin typeface="Aptos Display" panose="020B0004020202020204" pitchFamily="34" charset="0"/>
              </a:rPr>
              <a:t>Inside out</a:t>
            </a:r>
          </a:p>
          <a:p>
            <a:r>
              <a:rPr lang="en-US" altLang="en-US" sz="1600" b="1" dirty="0">
                <a:solidFill>
                  <a:schemeClr val="bg1"/>
                </a:solidFill>
                <a:latin typeface="Aptos Mono" panose="020F0502020204030204" pitchFamily="49" charset="0"/>
              </a:rPr>
              <a:t>H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 Mono" panose="020F0502020204030204" pitchFamily="49" charset="0"/>
              </a:rPr>
              <a:t>ow can we, as researchers, effectively reach out and communicate our findings to policymakers?</a:t>
            </a:r>
            <a:endParaRPr lang="en-GB" sz="1600" b="1" dirty="0">
              <a:solidFill>
                <a:schemeClr val="bg1"/>
              </a:solidFill>
              <a:latin typeface="Aptos Mono" panose="020F0502020204030204" pitchFamily="49" charset="0"/>
            </a:endParaRPr>
          </a:p>
          <a:p>
            <a:endParaRPr lang="nl-NL" sz="4000" b="1" dirty="0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B53EF5-7F37-2394-CDF7-7A328EC35122}"/>
              </a:ext>
            </a:extLst>
          </p:cNvPr>
          <p:cNvSpPr txBox="1"/>
          <p:nvPr/>
        </p:nvSpPr>
        <p:spPr>
          <a:xfrm>
            <a:off x="5835714" y="548891"/>
            <a:ext cx="5082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>
              <a:latin typeface="Aptos Display" panose="020B0004020202020204" pitchFamily="34" charset="0"/>
            </a:endParaRPr>
          </a:p>
          <a:p>
            <a:endParaRPr lang="en-GB" b="1" dirty="0">
              <a:latin typeface="Aptos Display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2F7C4D-E80B-E69A-D3D5-852E16EE2F60}"/>
              </a:ext>
            </a:extLst>
          </p:cNvPr>
          <p:cNvSpPr txBox="1"/>
          <p:nvPr/>
        </p:nvSpPr>
        <p:spPr>
          <a:xfrm>
            <a:off x="5960198" y="376979"/>
            <a:ext cx="5082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latin typeface="Aptos Display" panose="020B0004020202020204" pitchFamily="34" charset="0"/>
            </a:endParaRPr>
          </a:p>
          <a:p>
            <a:endParaRPr lang="en-GB" dirty="0">
              <a:latin typeface="Aptos Display" panose="020B0004020202020204" pitchFamily="34" charset="0"/>
            </a:endParaRPr>
          </a:p>
          <a:p>
            <a:endParaRPr lang="en-GB" dirty="0">
              <a:latin typeface="Aptos Display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A6064E-E600-2CF2-74EF-5B20E40DDD32}"/>
              </a:ext>
            </a:extLst>
          </p:cNvPr>
          <p:cNvSpPr txBox="1"/>
          <p:nvPr/>
        </p:nvSpPr>
        <p:spPr>
          <a:xfrm>
            <a:off x="5627802" y="528084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 Have an output that is not a paper.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9FE61E-9C40-A66F-A9B1-C205503E1BF6}"/>
              </a:ext>
            </a:extLst>
          </p:cNvPr>
          <p:cNvSpPr txBox="1"/>
          <p:nvPr/>
        </p:nvSpPr>
        <p:spPr>
          <a:xfrm>
            <a:off x="5627802" y="1063100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 Involve the policymaker.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F26F74-E016-5E80-87E3-B2369545F30B}"/>
              </a:ext>
            </a:extLst>
          </p:cNvPr>
          <p:cNvSpPr txBox="1"/>
          <p:nvPr/>
        </p:nvSpPr>
        <p:spPr>
          <a:xfrm>
            <a:off x="5627802" y="1598116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3. Identify what the policymaker needs.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4C15E-ACCB-41F4-0895-2377FBF68B81}"/>
              </a:ext>
            </a:extLst>
          </p:cNvPr>
          <p:cNvSpPr txBox="1"/>
          <p:nvPr/>
        </p:nvSpPr>
        <p:spPr>
          <a:xfrm>
            <a:off x="5627802" y="2133132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 Involve the policymaker. Really involve them. </a:t>
            </a:r>
          </a:p>
        </p:txBody>
      </p:sp>
    </p:spTree>
    <p:extLst>
      <p:ext uri="{BB962C8B-B14F-4D97-AF65-F5344CB8AC3E}">
        <p14:creationId xmlns:p14="http://schemas.microsoft.com/office/powerpoint/2010/main" val="68837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w angle view of a skyscraper&#10;&#10;Description automatically generated">
            <a:extLst>
              <a:ext uri="{FF2B5EF4-FFF2-40B4-BE49-F238E27FC236}">
                <a16:creationId xmlns:a16="http://schemas.microsoft.com/office/drawing/2014/main" id="{2B7DC914-43B3-B8B3-7745-27FD2015F0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8" r="1988"/>
          <a:stretch/>
        </p:blipFill>
        <p:spPr>
          <a:xfrm>
            <a:off x="0" y="0"/>
            <a:ext cx="5439430" cy="68558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60D6B4-7CFF-3F0A-F422-D712A9544215}"/>
              </a:ext>
            </a:extLst>
          </p:cNvPr>
          <p:cNvSpPr/>
          <p:nvPr/>
        </p:nvSpPr>
        <p:spPr>
          <a:xfrm>
            <a:off x="0" y="-2143"/>
            <a:ext cx="543943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66F67A-A274-42D0-6946-C91706D438A4}"/>
              </a:ext>
            </a:extLst>
          </p:cNvPr>
          <p:cNvSpPr txBox="1"/>
          <p:nvPr/>
        </p:nvSpPr>
        <p:spPr>
          <a:xfrm>
            <a:off x="66465" y="5014851"/>
            <a:ext cx="3588753" cy="1559459"/>
          </a:xfrm>
          <a:custGeom>
            <a:avLst/>
            <a:gdLst>
              <a:gd name="connsiteX0" fmla="*/ 0 w 3588753"/>
              <a:gd name="connsiteY0" fmla="*/ 259915 h 1559459"/>
              <a:gd name="connsiteX1" fmla="*/ 259915 w 3588753"/>
              <a:gd name="connsiteY1" fmla="*/ 0 h 1559459"/>
              <a:gd name="connsiteX2" fmla="*/ 935078 w 3588753"/>
              <a:gd name="connsiteY2" fmla="*/ 0 h 1559459"/>
              <a:gd name="connsiteX3" fmla="*/ 1579552 w 3588753"/>
              <a:gd name="connsiteY3" fmla="*/ 0 h 1559459"/>
              <a:gd name="connsiteX4" fmla="*/ 2101269 w 3588753"/>
              <a:gd name="connsiteY4" fmla="*/ 0 h 1559459"/>
              <a:gd name="connsiteX5" fmla="*/ 2745743 w 3588753"/>
              <a:gd name="connsiteY5" fmla="*/ 0 h 1559459"/>
              <a:gd name="connsiteX6" fmla="*/ 3328838 w 3588753"/>
              <a:gd name="connsiteY6" fmla="*/ 0 h 1559459"/>
              <a:gd name="connsiteX7" fmla="*/ 3588753 w 3588753"/>
              <a:gd name="connsiteY7" fmla="*/ 259915 h 1559459"/>
              <a:gd name="connsiteX8" fmla="*/ 3588753 w 3588753"/>
              <a:gd name="connsiteY8" fmla="*/ 790126 h 1559459"/>
              <a:gd name="connsiteX9" fmla="*/ 3588753 w 3588753"/>
              <a:gd name="connsiteY9" fmla="*/ 1299544 h 1559459"/>
              <a:gd name="connsiteX10" fmla="*/ 3328838 w 3588753"/>
              <a:gd name="connsiteY10" fmla="*/ 1559459 h 1559459"/>
              <a:gd name="connsiteX11" fmla="*/ 2745743 w 3588753"/>
              <a:gd name="connsiteY11" fmla="*/ 1559459 h 1559459"/>
              <a:gd name="connsiteX12" fmla="*/ 2131958 w 3588753"/>
              <a:gd name="connsiteY12" fmla="*/ 1559459 h 1559459"/>
              <a:gd name="connsiteX13" fmla="*/ 1579552 w 3588753"/>
              <a:gd name="connsiteY13" fmla="*/ 1559459 h 1559459"/>
              <a:gd name="connsiteX14" fmla="*/ 1027146 w 3588753"/>
              <a:gd name="connsiteY14" fmla="*/ 1559459 h 1559459"/>
              <a:gd name="connsiteX15" fmla="*/ 259915 w 3588753"/>
              <a:gd name="connsiteY15" fmla="*/ 1559459 h 1559459"/>
              <a:gd name="connsiteX16" fmla="*/ 0 w 3588753"/>
              <a:gd name="connsiteY16" fmla="*/ 1299544 h 1559459"/>
              <a:gd name="connsiteX17" fmla="*/ 0 w 3588753"/>
              <a:gd name="connsiteY17" fmla="*/ 790126 h 1559459"/>
              <a:gd name="connsiteX18" fmla="*/ 0 w 3588753"/>
              <a:gd name="connsiteY18" fmla="*/ 259915 h 1559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88753" h="1559459" extrusionOk="0">
                <a:moveTo>
                  <a:pt x="0" y="259915"/>
                </a:moveTo>
                <a:cubicBezTo>
                  <a:pt x="-27815" y="103070"/>
                  <a:pt x="145303" y="-5703"/>
                  <a:pt x="259915" y="0"/>
                </a:cubicBezTo>
                <a:cubicBezTo>
                  <a:pt x="404089" y="5695"/>
                  <a:pt x="721610" y="25579"/>
                  <a:pt x="935078" y="0"/>
                </a:cubicBezTo>
                <a:cubicBezTo>
                  <a:pt x="1148546" y="-25579"/>
                  <a:pt x="1324745" y="-13034"/>
                  <a:pt x="1579552" y="0"/>
                </a:cubicBezTo>
                <a:cubicBezTo>
                  <a:pt x="1834359" y="13034"/>
                  <a:pt x="1947981" y="20137"/>
                  <a:pt x="2101269" y="0"/>
                </a:cubicBezTo>
                <a:cubicBezTo>
                  <a:pt x="2254557" y="-20137"/>
                  <a:pt x="2446467" y="-27836"/>
                  <a:pt x="2745743" y="0"/>
                </a:cubicBezTo>
                <a:cubicBezTo>
                  <a:pt x="3045019" y="27836"/>
                  <a:pt x="3144367" y="1407"/>
                  <a:pt x="3328838" y="0"/>
                </a:cubicBezTo>
                <a:cubicBezTo>
                  <a:pt x="3493506" y="-20"/>
                  <a:pt x="3580797" y="86437"/>
                  <a:pt x="3588753" y="259915"/>
                </a:cubicBezTo>
                <a:cubicBezTo>
                  <a:pt x="3596418" y="456090"/>
                  <a:pt x="3606454" y="638610"/>
                  <a:pt x="3588753" y="790126"/>
                </a:cubicBezTo>
                <a:cubicBezTo>
                  <a:pt x="3571052" y="941642"/>
                  <a:pt x="3606261" y="1104584"/>
                  <a:pt x="3588753" y="1299544"/>
                </a:cubicBezTo>
                <a:cubicBezTo>
                  <a:pt x="3582544" y="1446254"/>
                  <a:pt x="3485749" y="1556839"/>
                  <a:pt x="3328838" y="1559459"/>
                </a:cubicBezTo>
                <a:cubicBezTo>
                  <a:pt x="3153474" y="1554253"/>
                  <a:pt x="2874923" y="1540823"/>
                  <a:pt x="2745743" y="1559459"/>
                </a:cubicBezTo>
                <a:cubicBezTo>
                  <a:pt x="2616564" y="1578095"/>
                  <a:pt x="2294760" y="1567945"/>
                  <a:pt x="2131958" y="1559459"/>
                </a:cubicBezTo>
                <a:cubicBezTo>
                  <a:pt x="1969156" y="1550973"/>
                  <a:pt x="1734654" y="1539912"/>
                  <a:pt x="1579552" y="1559459"/>
                </a:cubicBezTo>
                <a:cubicBezTo>
                  <a:pt x="1424450" y="1579006"/>
                  <a:pt x="1200471" y="1551343"/>
                  <a:pt x="1027146" y="1559459"/>
                </a:cubicBezTo>
                <a:cubicBezTo>
                  <a:pt x="853821" y="1567575"/>
                  <a:pt x="636832" y="1522289"/>
                  <a:pt x="259915" y="1559459"/>
                </a:cubicBezTo>
                <a:cubicBezTo>
                  <a:pt x="145653" y="1541602"/>
                  <a:pt x="-28364" y="1450675"/>
                  <a:pt x="0" y="1299544"/>
                </a:cubicBezTo>
                <a:cubicBezTo>
                  <a:pt x="20040" y="1178710"/>
                  <a:pt x="25162" y="953729"/>
                  <a:pt x="0" y="790126"/>
                </a:cubicBezTo>
                <a:cubicBezTo>
                  <a:pt x="-25162" y="626523"/>
                  <a:pt x="25282" y="442422"/>
                  <a:pt x="0" y="259915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3790434631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ptos Display" panose="020B0004020202020204" pitchFamily="34" charset="0"/>
              </a:rPr>
              <a:t>Outside in</a:t>
            </a:r>
          </a:p>
          <a:p>
            <a:r>
              <a:rPr lang="en-US" altLang="en-US" sz="1600" b="1" dirty="0">
                <a:solidFill>
                  <a:schemeClr val="bg1"/>
                </a:solidFill>
                <a:latin typeface="Aptos Mono" panose="020F0502020204030204" pitchFamily="49" charset="0"/>
              </a:rPr>
              <a:t>H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 Mono" panose="020F0502020204030204" pitchFamily="49" charset="0"/>
              </a:rPr>
              <a:t>ow can policymakers</a:t>
            </a:r>
            <a:r>
              <a:rPr lang="en-US" altLang="en-US" sz="1600" b="1" dirty="0">
                <a:solidFill>
                  <a:schemeClr val="bg1"/>
                </a:solidFill>
                <a:latin typeface="Aptos Mono" panose="020F0502020204030204" pitchFamily="49" charset="0"/>
              </a:rPr>
              <a:t>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 Mono" panose="020F0502020204030204" pitchFamily="49" charset="0"/>
              </a:rPr>
              <a:t>effectively reach out to researchers and communicate </a:t>
            </a:r>
            <a:r>
              <a:rPr lang="en-US" altLang="en-US" sz="1600" b="1" dirty="0">
                <a:solidFill>
                  <a:schemeClr val="bg1"/>
                </a:solidFill>
                <a:latin typeface="Aptos Mono" panose="020F0502020204030204" pitchFamily="49" charset="0"/>
              </a:rPr>
              <a:t>their needs? </a:t>
            </a:r>
            <a:endParaRPr lang="en-GB" sz="1600" b="1" dirty="0">
              <a:solidFill>
                <a:schemeClr val="bg1"/>
              </a:solidFill>
              <a:latin typeface="Aptos Mono" panose="020F0502020204030204" pitchFamily="49" charset="0"/>
            </a:endParaRPr>
          </a:p>
          <a:p>
            <a:endParaRPr lang="en-GB" sz="2800" dirty="0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AA6BA6-A56B-89BC-A728-151B08B51169}"/>
              </a:ext>
            </a:extLst>
          </p:cNvPr>
          <p:cNvGrpSpPr/>
          <p:nvPr/>
        </p:nvGrpSpPr>
        <p:grpSpPr>
          <a:xfrm>
            <a:off x="5627802" y="528084"/>
            <a:ext cx="6259398" cy="1974380"/>
            <a:chOff x="5627802" y="528084"/>
            <a:chExt cx="6259398" cy="197438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3C8F94D-622C-BC90-1AB5-2FAFC5130622}"/>
                </a:ext>
              </a:extLst>
            </p:cNvPr>
            <p:cNvSpPr txBox="1"/>
            <p:nvPr/>
          </p:nvSpPr>
          <p:spPr>
            <a:xfrm>
              <a:off x="5627802" y="528084"/>
              <a:ext cx="6259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1. Have an output that is not a paper. 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5F9449E-968D-5634-D871-D80241E0BFD4}"/>
                </a:ext>
              </a:extLst>
            </p:cNvPr>
            <p:cNvSpPr txBox="1"/>
            <p:nvPr/>
          </p:nvSpPr>
          <p:spPr>
            <a:xfrm>
              <a:off x="5627802" y="1063100"/>
              <a:ext cx="6259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2. Involve the policymaker.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B25F434-B399-D1E0-DA0E-916BDBD082EE}"/>
                </a:ext>
              </a:extLst>
            </p:cNvPr>
            <p:cNvSpPr txBox="1"/>
            <p:nvPr/>
          </p:nvSpPr>
          <p:spPr>
            <a:xfrm>
              <a:off x="5627802" y="1598116"/>
              <a:ext cx="6259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3. Identify what the policymaker needs.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01A7E46-AB86-3A98-4465-0F601E9DC60A}"/>
                </a:ext>
              </a:extLst>
            </p:cNvPr>
            <p:cNvSpPr txBox="1"/>
            <p:nvPr/>
          </p:nvSpPr>
          <p:spPr>
            <a:xfrm>
              <a:off x="5627802" y="2133132"/>
              <a:ext cx="6259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2. Involve the policymaker. Really involve them. 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8AD8CF1-59FA-FCF6-CAE2-369130A4908D}"/>
              </a:ext>
            </a:extLst>
          </p:cNvPr>
          <p:cNvSpPr txBox="1"/>
          <p:nvPr/>
        </p:nvSpPr>
        <p:spPr>
          <a:xfrm>
            <a:off x="5627802" y="3110845"/>
            <a:ext cx="361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Which means…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8F1AD6-A141-7522-A658-EB1F16117A5C}"/>
              </a:ext>
            </a:extLst>
          </p:cNvPr>
          <p:cNvSpPr txBox="1"/>
          <p:nvPr/>
        </p:nvSpPr>
        <p:spPr>
          <a:xfrm>
            <a:off x="5627802" y="3719226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 To adapt.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36AD95-3044-C384-7F87-D9A5D265BFC3}"/>
              </a:ext>
            </a:extLst>
          </p:cNvPr>
          <p:cNvSpPr txBox="1"/>
          <p:nvPr/>
        </p:nvSpPr>
        <p:spPr>
          <a:xfrm>
            <a:off x="5627802" y="4327607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 To be visible.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249A61-E612-65EF-03E3-52F19D5D7138}"/>
              </a:ext>
            </a:extLst>
          </p:cNvPr>
          <p:cNvSpPr txBox="1"/>
          <p:nvPr/>
        </p:nvSpPr>
        <p:spPr>
          <a:xfrm>
            <a:off x="5627802" y="4935988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3. To tell a story that is true but also contains some bluffing.</a:t>
            </a:r>
          </a:p>
        </p:txBody>
      </p:sp>
    </p:spTree>
    <p:extLst>
      <p:ext uri="{BB962C8B-B14F-4D97-AF65-F5344CB8AC3E}">
        <p14:creationId xmlns:p14="http://schemas.microsoft.com/office/powerpoint/2010/main" val="54657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escalator&#10;&#10;AI-generated content may be incorrect.">
            <a:extLst>
              <a:ext uri="{FF2B5EF4-FFF2-40B4-BE49-F238E27FC236}">
                <a16:creationId xmlns:a16="http://schemas.microsoft.com/office/drawing/2014/main" id="{2AB8067A-654B-AEFC-74DD-B181C0A20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0" r="45356"/>
          <a:stretch/>
        </p:blipFill>
        <p:spPr>
          <a:xfrm>
            <a:off x="-1" y="124"/>
            <a:ext cx="5439431" cy="68578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FCA95B6-39E4-E5F2-3B59-F1CF26BA994D}"/>
              </a:ext>
            </a:extLst>
          </p:cNvPr>
          <p:cNvSpPr/>
          <p:nvPr/>
        </p:nvSpPr>
        <p:spPr>
          <a:xfrm>
            <a:off x="0" y="0"/>
            <a:ext cx="543943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117534-150B-9F38-B50C-28ED0E7F8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17" y="5750004"/>
            <a:ext cx="5298813" cy="132556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To adapt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Exploring the creative tension between impact and autonomy</a:t>
            </a:r>
            <a:br>
              <a:rPr lang="en-GB" sz="4400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88317-5D58-1AA2-A4BE-8FE0B8DF3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2790" y="3654809"/>
            <a:ext cx="4486569" cy="21898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600" b="1" i="1" dirty="0"/>
              <a:t>Example 1</a:t>
            </a:r>
          </a:p>
          <a:p>
            <a:pPr marL="0" indent="0" algn="ctr">
              <a:buNone/>
            </a:pPr>
            <a:r>
              <a:rPr lang="en-GB" sz="1600" i="1" dirty="0"/>
              <a:t>Working with the Municipality of Amsterdam</a:t>
            </a:r>
          </a:p>
          <a:p>
            <a:pPr marL="0" indent="0" algn="ctr">
              <a:buNone/>
            </a:pPr>
            <a:endParaRPr lang="en-GB" sz="1600" i="1" dirty="0"/>
          </a:p>
          <a:p>
            <a:pPr marL="0" indent="0" algn="ctr">
              <a:buNone/>
            </a:pPr>
            <a:r>
              <a:rPr lang="en-GB" sz="1600" b="1" i="1" dirty="0"/>
              <a:t>Example 2</a:t>
            </a:r>
          </a:p>
          <a:p>
            <a:pPr marL="0" indent="0" algn="ctr">
              <a:buNone/>
            </a:pPr>
            <a:r>
              <a:rPr lang="en-GB" sz="1600" i="1" dirty="0"/>
              <a:t>Working with Lidl</a:t>
            </a:r>
          </a:p>
        </p:txBody>
      </p:sp>
      <p:pic>
        <p:nvPicPr>
          <p:cNvPr id="4" name="Content Placeholder 5" descr="A black and white image of a letter&#10;&#10;Description automatically generated">
            <a:extLst>
              <a:ext uri="{FF2B5EF4-FFF2-40B4-BE49-F238E27FC236}">
                <a16:creationId xmlns:a16="http://schemas.microsoft.com/office/drawing/2014/main" id="{7D82836E-2068-F2D0-B472-2585A0782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885" y="1764507"/>
            <a:ext cx="53038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oat in the middle of the ocean&#10;&#10;AI-generated content may be incorrect.">
            <a:extLst>
              <a:ext uri="{FF2B5EF4-FFF2-40B4-BE49-F238E27FC236}">
                <a16:creationId xmlns:a16="http://schemas.microsoft.com/office/drawing/2014/main" id="{08EA08F6-B95B-8B7B-61E1-84DC8408E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77"/>
          <a:stretch/>
        </p:blipFill>
        <p:spPr>
          <a:xfrm>
            <a:off x="0" y="0"/>
            <a:ext cx="543943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17FB074-F4B4-D5A2-CDFC-54011BED9C33}"/>
              </a:ext>
            </a:extLst>
          </p:cNvPr>
          <p:cNvSpPr/>
          <p:nvPr/>
        </p:nvSpPr>
        <p:spPr>
          <a:xfrm>
            <a:off x="0" y="0"/>
            <a:ext cx="543943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46B91D-3C96-BA59-884C-44D8FF16C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10" y="5662989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To be visible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5EFD01-03B5-BA8C-3DF7-7DE4E02B4BA5}"/>
              </a:ext>
            </a:extLst>
          </p:cNvPr>
          <p:cNvSpPr txBox="1"/>
          <p:nvPr/>
        </p:nvSpPr>
        <p:spPr>
          <a:xfrm>
            <a:off x="6096000" y="763151"/>
            <a:ext cx="36206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Tap into the right channels</a:t>
            </a:r>
          </a:p>
          <a:p>
            <a:endParaRPr lang="en-US" dirty="0"/>
          </a:p>
          <a:p>
            <a:r>
              <a:rPr lang="en-US" dirty="0"/>
              <a:t>Clarity</a:t>
            </a:r>
          </a:p>
          <a:p>
            <a:endParaRPr lang="en-US" dirty="0"/>
          </a:p>
          <a:p>
            <a:r>
              <a:rPr lang="en-US" dirty="0"/>
              <a:t>Aesthetics</a:t>
            </a:r>
          </a:p>
          <a:p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BE7126C-E081-BA9B-C049-074326F48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6485" y="5735427"/>
            <a:ext cx="4486569" cy="718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600" b="1" i="1" dirty="0"/>
              <a:t>Example </a:t>
            </a:r>
          </a:p>
          <a:p>
            <a:pPr marL="0" indent="0" algn="ctr">
              <a:buNone/>
            </a:pPr>
            <a:r>
              <a:rPr lang="en-GB" sz="1600" i="1" dirty="0"/>
              <a:t>OCW </a:t>
            </a:r>
            <a:r>
              <a:rPr lang="en-GB" sz="1600" i="1" dirty="0" err="1"/>
              <a:t>Kennisfestival</a:t>
            </a:r>
            <a:endParaRPr lang="en-GB" sz="1600" i="1" dirty="0"/>
          </a:p>
          <a:p>
            <a:pPr marL="0" indent="0" algn="ctr">
              <a:buNone/>
            </a:pP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968361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396ECC-5198-D1D5-22BC-B13AF3996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601" y="2211573"/>
            <a:ext cx="6254472" cy="4385460"/>
          </a:xfrm>
        </p:spPr>
        <p:txBody>
          <a:bodyPr/>
          <a:lstStyle/>
          <a:p>
            <a:pPr marL="457189" indent="-457189">
              <a:lnSpc>
                <a:spcPct val="150000"/>
              </a:lnSpc>
              <a:buSzPct val="100000"/>
            </a:pPr>
            <a:r>
              <a:rPr lang="en-US" sz="3200"/>
              <a:t>Create an environment that supports mutual learning </a:t>
            </a:r>
          </a:p>
          <a:p>
            <a:pPr marL="457189" indent="-457189">
              <a:lnSpc>
                <a:spcPct val="150000"/>
              </a:lnSpc>
              <a:buSzPct val="100000"/>
            </a:pPr>
            <a:r>
              <a:rPr lang="en-US" sz="3200"/>
              <a:t>Participants questions their assumptions instead of “winning the argument”</a:t>
            </a:r>
          </a:p>
          <a:p>
            <a:pPr marL="457189" indent="-457189">
              <a:lnSpc>
                <a:spcPct val="150000"/>
              </a:lnSpc>
            </a:pPr>
            <a:endParaRPr lang="en-US"/>
          </a:p>
          <a:p>
            <a:pPr marL="457189" indent="-457189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AD8193-60B7-243A-D0FB-4267DE1B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1" y="1046706"/>
            <a:ext cx="11159196" cy="660103"/>
          </a:xfrm>
        </p:spPr>
        <p:txBody>
          <a:bodyPr>
            <a:normAutofit fontScale="90000"/>
          </a:bodyPr>
          <a:lstStyle/>
          <a:p>
            <a:r>
              <a:rPr lang="en-US"/>
              <a:t>How to reach these goals?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43BB23-D43F-D76D-9F0C-B288E0AB98A1}"/>
              </a:ext>
            </a:extLst>
          </p:cNvPr>
          <p:cNvSpPr txBox="1"/>
          <p:nvPr/>
        </p:nvSpPr>
        <p:spPr>
          <a:xfrm>
            <a:off x="7248056" y="6406366"/>
            <a:ext cx="4944600" cy="400110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spAutoFit/>
          </a:bodyPr>
          <a:lstStyle/>
          <a:p>
            <a:r>
              <a:rPr lang="en-US"/>
              <a:t>But also: </a:t>
            </a:r>
            <a:r>
              <a:rPr lang="en-US" err="1"/>
              <a:t>Rouwette</a:t>
            </a:r>
            <a:r>
              <a:rPr lang="en-US"/>
              <a:t>, Richardson, Hovmand ...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5F856413-4B74-171E-9A3A-55159E854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8203" y="282327"/>
            <a:ext cx="1696008" cy="2188859"/>
          </a:xfrm>
          <a:prstGeom prst="rect">
            <a:avLst/>
          </a:prstGeom>
        </p:spPr>
      </p:pic>
      <p:pic>
        <p:nvPicPr>
          <p:cNvPr id="1026" name="Picture 2" descr="Group Model Building door Jac Vennix - Managementboek.nl">
            <a:extLst>
              <a:ext uri="{FF2B5EF4-FFF2-40B4-BE49-F238E27FC236}">
                <a16:creationId xmlns:a16="http://schemas.microsoft.com/office/drawing/2014/main" id="{399FF885-73B2-BDCA-8D90-E0587EFA6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759" y="862217"/>
            <a:ext cx="1534596" cy="229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D2339B-B897-FBAB-BC8C-391015B70423}"/>
              </a:ext>
            </a:extLst>
          </p:cNvPr>
          <p:cNvSpPr txBox="1"/>
          <p:nvPr/>
        </p:nvSpPr>
        <p:spPr>
          <a:xfrm>
            <a:off x="7248057" y="3703758"/>
            <a:ext cx="4618892" cy="2391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Crielaard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L.,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Uleman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J. F.,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Châtel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B. D.,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Epskamp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S., Sloot, P., &amp;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Quax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R. (2022). Refining the causal loop diagram: A tutorial for maximizing the contribution of domain expertise in computational system dynamics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modeling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GB" sz="1067" i="1">
                <a:solidFill>
                  <a:srgbClr val="222222"/>
                </a:solidFill>
                <a:latin typeface="Arial" panose="020B0604020202020204" pitchFamily="34" charset="0"/>
              </a:rPr>
              <a:t>Psychological Methods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endParaRPr lang="en-GB" sz="1067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Crielaard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L., Nicolaou, M., Sawyer, A.,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Quax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R., &amp;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Stronks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K. (2021). Understanding the impact of exposure to adverse socioeconomic conditions on chronic stress from a complexity science perspective. </a:t>
            </a:r>
            <a:r>
              <a:rPr lang="en-GB" sz="1067" i="1">
                <a:solidFill>
                  <a:srgbClr val="222222"/>
                </a:solidFill>
                <a:latin typeface="Arial" panose="020B0604020202020204" pitchFamily="34" charset="0"/>
              </a:rPr>
              <a:t>BMC medicine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GB" sz="1067" i="1">
                <a:solidFill>
                  <a:srgbClr val="222222"/>
                </a:solidFill>
                <a:latin typeface="Arial" panose="020B0604020202020204" pitchFamily="34" charset="0"/>
              </a:rPr>
              <a:t>19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(1), 1-20.</a:t>
            </a:r>
          </a:p>
          <a:p>
            <a:endParaRPr lang="en-GB" sz="1067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Merabet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N., Lucassen, P. J.,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Crielaard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L.,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Stronks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K., </a:t>
            </a:r>
            <a:r>
              <a:rPr lang="en-GB" sz="1067" err="1">
                <a:solidFill>
                  <a:srgbClr val="222222"/>
                </a:solidFill>
                <a:latin typeface="Arial" panose="020B0604020202020204" pitchFamily="34" charset="0"/>
              </a:rPr>
              <a:t>Quax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R., Sloot, P. M., ... &amp; Nicolaou, M. (2022). How exposure to chronic stress contributes to the development of type 2 diabetes: A complexity science approach. </a:t>
            </a:r>
            <a:r>
              <a:rPr lang="en-GB" sz="1067" i="1">
                <a:solidFill>
                  <a:srgbClr val="222222"/>
                </a:solidFill>
                <a:latin typeface="Arial" panose="020B0604020202020204" pitchFamily="34" charset="0"/>
              </a:rPr>
              <a:t>Frontiers in Neuroendocrinology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GB" sz="1067" i="1">
                <a:solidFill>
                  <a:srgbClr val="222222"/>
                </a:solidFill>
                <a:latin typeface="Arial" panose="020B0604020202020204" pitchFamily="34" charset="0"/>
              </a:rPr>
              <a:t>65</a:t>
            </a:r>
            <a:r>
              <a:rPr lang="en-GB" sz="1067">
                <a:solidFill>
                  <a:srgbClr val="222222"/>
                </a:solidFill>
                <a:latin typeface="Arial" panose="020B0604020202020204" pitchFamily="34" charset="0"/>
              </a:rPr>
              <a:t>, 100972.</a:t>
            </a:r>
            <a:endParaRPr lang="en-GB" sz="1067"/>
          </a:p>
        </p:txBody>
      </p:sp>
    </p:spTree>
    <p:extLst>
      <p:ext uri="{BB962C8B-B14F-4D97-AF65-F5344CB8AC3E}">
        <p14:creationId xmlns:p14="http://schemas.microsoft.com/office/powerpoint/2010/main" val="3435727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648</Words>
  <Application>Microsoft Office PowerPoint</Application>
  <PresentationFormat>Breedbeeld</PresentationFormat>
  <Paragraphs>91</Paragraphs>
  <Slides>18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5" baseType="lpstr">
      <vt:lpstr>Aptos</vt:lpstr>
      <vt:lpstr>Aptos Display</vt:lpstr>
      <vt:lpstr>Aptos Mono</vt:lpstr>
      <vt:lpstr>Aptos SemiBold</vt:lpstr>
      <vt:lpstr>Arial</vt:lpstr>
      <vt:lpstr>Calibri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To adapt Exploring the creative tension between impact and autonomy </vt:lpstr>
      <vt:lpstr>To be visible</vt:lpstr>
      <vt:lpstr>How to reach these goals? </vt:lpstr>
      <vt:lpstr>How to unravel complex problems?</vt:lpstr>
      <vt:lpstr>PowerPoint-presentatie</vt:lpstr>
      <vt:lpstr>PowerPoint-presentatie</vt:lpstr>
      <vt:lpstr>To tell a story that is true but also contains some bluffing.</vt:lpstr>
      <vt:lpstr>Have an output that fits their need. And ours.</vt:lpstr>
      <vt:lpstr>Involve the policymaker stakeholders.  Really involve them.</vt:lpstr>
      <vt:lpstr>PowerPoint-presentatie</vt:lpstr>
      <vt:lpstr>PowerPoint-presentatie</vt:lpstr>
      <vt:lpstr>How can we shape  the science-policy nexus  for complex problems?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Ted Jan Post</dc:creator>
  <cp:lastModifiedBy>Luca Krijgsman</cp:lastModifiedBy>
  <cp:revision>3</cp:revision>
  <dcterms:created xsi:type="dcterms:W3CDTF">2025-03-11T12:31:19Z</dcterms:created>
  <dcterms:modified xsi:type="dcterms:W3CDTF">2025-07-02T14:32:29Z</dcterms:modified>
</cp:coreProperties>
</file>